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1" r:id="rId10"/>
    <p:sldId id="272" r:id="rId11"/>
    <p:sldId id="263" r:id="rId12"/>
    <p:sldId id="264" r:id="rId13"/>
    <p:sldId id="265" r:id="rId14"/>
    <p:sldId id="266" r:id="rId15"/>
    <p:sldId id="267" r:id="rId1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51E6B7-332D-4CB5-B0B2-498D251D0852}">
  <a:tblStyle styleId="{D051E6B7-332D-4CB5-B0B2-498D251D08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84"/>
    <p:restoredTop sz="93946"/>
  </p:normalViewPr>
  <p:slideViewPr>
    <p:cSldViewPr snapToGrid="0">
      <p:cViewPr varScale="1">
        <p:scale>
          <a:sx n="160" d="100"/>
          <a:sy n="160" d="100"/>
        </p:scale>
        <p:origin x="9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Добрый день, я участник команды №3, Аладинский Георгий Александрович, хотел бы представить вам наш проект по предсказанию ЗП с портала </a:t>
            </a:r>
            <a:r>
              <a:rPr lang="en-US" dirty="0"/>
              <a:t>HH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A798CEF6-AF09-CD2C-6D7E-368305AEF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7b1cea826_3_0:notes">
            <a:extLst>
              <a:ext uri="{FF2B5EF4-FFF2-40B4-BE49-F238E27FC236}">
                <a16:creationId xmlns:a16="http://schemas.microsoft.com/office/drawing/2014/main" id="{506BC55E-4CC9-AA54-2A5C-161A72367E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7b1cea826_3_0:notes">
            <a:extLst>
              <a:ext uri="{FF2B5EF4-FFF2-40B4-BE49-F238E27FC236}">
                <a16:creationId xmlns:a16="http://schemas.microsoft.com/office/drawing/2014/main" id="{6E13D809-44EE-F0BA-B166-EE2BCFABA7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последнем </a:t>
            </a:r>
            <a:r>
              <a:rPr lang="ru-RU" dirty="0" err="1"/>
              <a:t>чекпоинте</a:t>
            </a:r>
            <a:r>
              <a:rPr lang="ru-RU" dirty="0"/>
              <a:t> мы пытались улучшить </a:t>
            </a:r>
            <a:r>
              <a:rPr lang="ru-RU" dirty="0" err="1"/>
              <a:t>бэйзлайн</a:t>
            </a:r>
            <a:r>
              <a:rPr lang="ru-RU" dirty="0"/>
              <a:t> с помощью </a:t>
            </a:r>
            <a:r>
              <a:rPr lang="en-US" dirty="0"/>
              <a:t>DL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Были предприняты </a:t>
            </a:r>
            <a:r>
              <a:rPr lang="ru-RU" dirty="0" err="1"/>
              <a:t>эксперементы</a:t>
            </a:r>
            <a:r>
              <a:rPr lang="ru-RU" dirty="0"/>
              <a:t> по улучшению качества модели за счет применения различных конфигурация глубоких нейронных сетей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Так же были использованы различные Оптимизаторы Нормализации и другие улучшения, который, как и результат, представлены на слайде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1328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7b1cea826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d7b1cea826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Если говорить про сервисную часть, то здесь все просто, использовали </a:t>
            </a:r>
            <a:r>
              <a:rPr lang="ru-RU" dirty="0" err="1"/>
              <a:t>Стримлит</a:t>
            </a:r>
            <a:r>
              <a:rPr lang="ru-RU" dirty="0"/>
              <a:t> и </a:t>
            </a:r>
            <a:r>
              <a:rPr lang="en-US" dirty="0" err="1"/>
              <a:t>FastApi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ru-RU" dirty="0"/>
              <a:t>Я был один из 2 членов команды которые делал </a:t>
            </a:r>
            <a:r>
              <a:rPr lang="en-US" dirty="0"/>
              <a:t>Frontend </a:t>
            </a:r>
            <a:r>
              <a:rPr lang="ru-RU" dirty="0"/>
              <a:t>часть приложения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Я создал сам проект, разметил страницы, сделал удобные утилиты для работы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 Сделал 3 Страницы(Домашнюю, </a:t>
            </a:r>
            <a:r>
              <a:rPr lang="en-US" dirty="0"/>
              <a:t>EDA, Dataset)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7b1cea826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7b1cea826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Распределение работы, я считаю происходило честно и по тем категориям, которые больше подходят каждому члену команды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7b1cea826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7b1cea826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Дальнейшие планы это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Дальше улучшать </a:t>
            </a:r>
            <a:r>
              <a:rPr lang="ru-RU" dirty="0" err="1"/>
              <a:t>бэйзлайн</a:t>
            </a:r>
            <a:r>
              <a:rPr lang="ru-RU" dirty="0"/>
              <a:t>, что бы получить более точные </a:t>
            </a:r>
            <a:r>
              <a:rPr lang="ru-RU" dirty="0" err="1"/>
              <a:t>резултаты</a:t>
            </a:r>
            <a:r>
              <a:rPr lang="ru-RU" dirty="0"/>
              <a:t>, а так же улучшить визуальную часть приложения и </a:t>
            </a:r>
            <a:r>
              <a:rPr lang="ru-RU" dirty="0" err="1"/>
              <a:t>може</a:t>
            </a:r>
            <a:r>
              <a:rPr lang="ru-RU" dirty="0"/>
              <a:t> даже сделать </a:t>
            </a:r>
            <a:r>
              <a:rPr lang="ru-RU" dirty="0" err="1"/>
              <a:t>своег</a:t>
            </a:r>
            <a:r>
              <a:rPr lang="ru-RU" dirty="0"/>
              <a:t> ТГ бота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7b1cea826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7b1cea826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Далее представлена работа нашего приложения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7b1cea826_4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7b1cea826_4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4d1af135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4d1af135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Цель проекта: Создать сервис который предсказывает уровень заработной платы, на основе анализа вакансий с помощью методов машинного и глубокого обучения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Цели на этот: Сбор, предобработка и а анализ данных, создание сервисов(</a:t>
            </a:r>
            <a:r>
              <a:rPr lang="en-US" dirty="0"/>
              <a:t>API</a:t>
            </a:r>
            <a:r>
              <a:rPr lang="ru-RU" dirty="0"/>
              <a:t> и </a:t>
            </a:r>
            <a:r>
              <a:rPr lang="en-US" dirty="0" err="1"/>
              <a:t>Streamlit</a:t>
            </a:r>
            <a:r>
              <a:rPr lang="en-US" dirty="0"/>
              <a:t>) </a:t>
            </a:r>
            <a:r>
              <a:rPr lang="ru-RU" dirty="0"/>
              <a:t>а дальнейшие попытки улучшить модель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24d1af135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24d1af135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нашем изначальном датасете присутствует более 700+ тысяч строк и 122 признака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Признаки абсолютно разные, от заработной платы и навыков, до места проживания и доп информации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Так же стоит учесть, что в </a:t>
            </a:r>
            <a:r>
              <a:rPr lang="ru-RU" dirty="0" err="1"/>
              <a:t>некотрых</a:t>
            </a:r>
            <a:r>
              <a:rPr lang="ru-RU" dirty="0"/>
              <a:t> признаках содержится до 99</a:t>
            </a:r>
            <a:r>
              <a:rPr lang="en-US" dirty="0"/>
              <a:t>% </a:t>
            </a:r>
            <a:r>
              <a:rPr lang="ru-RU" dirty="0"/>
              <a:t>пропущенных значений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24d757010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24d757010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рамках одного из </a:t>
            </a:r>
            <a:r>
              <a:rPr lang="ru-RU" dirty="0" err="1"/>
              <a:t>чекпоинтов</a:t>
            </a:r>
            <a:r>
              <a:rPr lang="ru-RU" dirty="0"/>
              <a:t> было выполнено </a:t>
            </a:r>
            <a:r>
              <a:rPr lang="en-US" dirty="0"/>
              <a:t>EDA </a:t>
            </a:r>
            <a:r>
              <a:rPr lang="ru-RU" dirty="0"/>
              <a:t>в рамках которого принимал участие каждый член команды, мною были проанализированы 25</a:t>
            </a:r>
            <a:r>
              <a:rPr lang="en-US" dirty="0"/>
              <a:t>% </a:t>
            </a:r>
            <a:r>
              <a:rPr lang="ru-RU" dirty="0"/>
              <a:t>признаков из интересных могу </a:t>
            </a:r>
            <a:r>
              <a:rPr lang="ru-RU" dirty="0" err="1"/>
              <a:t>скать</a:t>
            </a:r>
            <a:r>
              <a:rPr lang="ru-RU" dirty="0"/>
              <a:t> про признаки </a:t>
            </a:r>
            <a:r>
              <a:rPr lang="ru-RU" dirty="0" err="1"/>
              <a:t>основаные</a:t>
            </a:r>
            <a:r>
              <a:rPr lang="ru-RU" dirty="0"/>
              <a:t> на месте проживаний: город, станция метро и другие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итоге удалось сократить кол-во признаков до 43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7b1cea82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d7b1cea82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Метриками качества было принято выбрать следующий метрики: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Абсолютные ошибка</a:t>
            </a:r>
            <a:r>
              <a:rPr lang="en-US" dirty="0"/>
              <a:t> RMSE </a:t>
            </a:r>
            <a:r>
              <a:rPr lang="ru-RU" dirty="0"/>
              <a:t>и </a:t>
            </a:r>
            <a:r>
              <a:rPr lang="en-US" dirty="0"/>
              <a:t>MAE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Качество интерпретации данных </a:t>
            </a:r>
            <a:r>
              <a:rPr lang="en-US" dirty="0"/>
              <a:t>R2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Ошибки в процентах </a:t>
            </a:r>
            <a:r>
              <a:rPr lang="en-US" dirty="0"/>
              <a:t>SMAPE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Устойчивость к выбросам </a:t>
            </a:r>
            <a:r>
              <a:rPr lang="en-US" dirty="0" err="1"/>
              <a:t>MedAE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Мы считаем, что данных метрик на данный момент достаточно что бы понять какая модель нам лучше подходит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4d1af1359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24d1af1359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качестве </a:t>
            </a:r>
            <a:r>
              <a:rPr lang="en-US" dirty="0"/>
              <a:t>Baseline </a:t>
            </a:r>
            <a:r>
              <a:rPr lang="ru-RU" dirty="0"/>
              <a:t>модели были взяты среднее значения ЗП как предсказание для всех записей, результаты такой модели можно увидеть на слайде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7b1cea82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7b1cea826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Далле нами были приняты попытки улучшить </a:t>
            </a:r>
            <a:r>
              <a:rPr lang="ru-RU" dirty="0" err="1"/>
              <a:t>бэйзлайн</a:t>
            </a:r>
            <a:r>
              <a:rPr lang="ru-RU" dirty="0"/>
              <a:t>, путем предобработки данных с помощью </a:t>
            </a:r>
            <a:r>
              <a:rPr lang="en-US" dirty="0" err="1"/>
              <a:t>StandrtScaler</a:t>
            </a:r>
            <a:r>
              <a:rPr lang="en-US" dirty="0"/>
              <a:t>, </a:t>
            </a:r>
            <a:r>
              <a:rPr lang="en-US" dirty="0" err="1"/>
              <a:t>OneHotEncoder</a:t>
            </a:r>
            <a:r>
              <a:rPr lang="en-US" dirty="0"/>
              <a:t>, </a:t>
            </a:r>
            <a:r>
              <a:rPr lang="en-US" dirty="0" err="1"/>
              <a:t>LabelEncoder</a:t>
            </a:r>
            <a:r>
              <a:rPr lang="en-US" dirty="0"/>
              <a:t> </a:t>
            </a:r>
            <a:r>
              <a:rPr lang="ru-RU" dirty="0"/>
              <a:t>и после этого были обучены 7 моделей</a:t>
            </a:r>
            <a:br>
              <a:rPr lang="ru-RU" dirty="0"/>
            </a:br>
            <a:r>
              <a:rPr lang="ru-RU" dirty="0"/>
              <a:t>В рамках </a:t>
            </a:r>
            <a:r>
              <a:rPr lang="ru-RU" dirty="0" err="1"/>
              <a:t>чекпоинта</a:t>
            </a:r>
            <a:r>
              <a:rPr lang="ru-RU" dirty="0"/>
              <a:t> в </a:t>
            </a:r>
            <a:r>
              <a:rPr lang="ru-RU" dirty="0" err="1"/>
              <a:t>которомы</a:t>
            </a:r>
            <a:r>
              <a:rPr lang="ru-RU" dirty="0"/>
              <a:t> мы обучали модели, мною была обучена модель </a:t>
            </a:r>
            <a:r>
              <a:rPr lang="en-US" dirty="0" err="1"/>
              <a:t>LinearRegression</a:t>
            </a:r>
            <a:r>
              <a:rPr lang="en-US" dirty="0"/>
              <a:t> </a:t>
            </a:r>
            <a:r>
              <a:rPr lang="ru-RU" dirty="0"/>
              <a:t>но как и ожидалось серьезного результата она не дала из за не линейности и Неустойчивости к выбросам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79939619-53B5-DDB4-DE93-1A329B3E2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7b1cea826_3_0:notes">
            <a:extLst>
              <a:ext uri="{FF2B5EF4-FFF2-40B4-BE49-F238E27FC236}">
                <a16:creationId xmlns:a16="http://schemas.microsoft.com/office/drawing/2014/main" id="{CAA8AE7E-C718-93AA-3C9F-13EB808508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7b1cea826_3_0:notes">
            <a:extLst>
              <a:ext uri="{FF2B5EF4-FFF2-40B4-BE49-F238E27FC236}">
                <a16:creationId xmlns:a16="http://schemas.microsoft.com/office/drawing/2014/main" id="{70A19774-7DE8-53EC-2F65-EF4010C322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Если посмотреть на результаты всех моделей то можно сделать вывод что лучшей </a:t>
            </a:r>
            <a:r>
              <a:rPr lang="ru-RU" dirty="0" err="1"/>
              <a:t>моедлью</a:t>
            </a:r>
            <a:r>
              <a:rPr lang="ru-RU" dirty="0"/>
              <a:t> можно смело назвать </a:t>
            </a:r>
            <a:r>
              <a:rPr lang="en-US" dirty="0" err="1"/>
              <a:t>RandomForestRegressor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5226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6D07DD14-7DB8-1F19-AFF5-61BD36DD9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7b1cea826_3_0:notes">
            <a:extLst>
              <a:ext uri="{FF2B5EF4-FFF2-40B4-BE49-F238E27FC236}">
                <a16:creationId xmlns:a16="http://schemas.microsoft.com/office/drawing/2014/main" id="{6B9BE144-085D-23D8-ED27-419F60EB11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7b1cea826_3_0:notes">
            <a:extLst>
              <a:ext uri="{FF2B5EF4-FFF2-40B4-BE49-F238E27FC236}">
                <a16:creationId xmlns:a16="http://schemas.microsoft.com/office/drawing/2014/main" id="{94C87272-CB91-2429-66B6-A01031927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Были попытки улучшить </a:t>
            </a:r>
            <a:r>
              <a:rPr lang="ru-RU" dirty="0" err="1"/>
              <a:t>бейзлайн</a:t>
            </a:r>
            <a:r>
              <a:rPr lang="ru-RU" dirty="0"/>
              <a:t> путем добавления новых признаков и последующего снижения размерности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Мною были придуманы 2 признака </a:t>
            </a:r>
            <a:r>
              <a:rPr lang="en-US" dirty="0"/>
              <a:t>Seniority Level </a:t>
            </a:r>
            <a:r>
              <a:rPr lang="ru-RU" dirty="0"/>
              <a:t>и </a:t>
            </a:r>
            <a:r>
              <a:rPr lang="en-US" dirty="0" err="1"/>
              <a:t>is_central_metro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так же я выполнил снижение размерности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Результаты можно увидеть на слайде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189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HeadHunter-Team-AI-24-3/hh_regression/blob/main/report.md#%D0%BE%D0%BF%D0%B8%D1%81%D0%B0%D0%B8%D0%BD%D0%B5-%D1%81%D1%82%D1%80%D0%B0%D0%BD%D0%B8%D1%86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github.com/HeadHunter-Team-AI-24-3/hh_regression/blob/main/report.md#%D0%BE%D0%BF%D0%B8%D1%81%D0%B0%D0%BD%D0%B8%D0%B5-%D1%80%D0%B5%D0%B0%D0%BB%D0%B8%D0%B7%D0%BE%D0%B2%D0%B0%D0%BD%D0%BD%D1%8B%D1%85-%D1%80%D1%83%D1%87%D0%B5%D0%BA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45875"/>
            <a:ext cx="7902300" cy="13059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Вакансии с портала HeadHunter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19271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chemeClr val="dk1"/>
                </a:solidFill>
              </a:rPr>
              <a:t>Куратор: Надежда Гераськина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2397825"/>
            <a:ext cx="71562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Команда 3: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Аладинский Георгий Александрович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Дмитрий Тапанович Мандал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Панов Артём Сергеевич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Больбот Елизавета Владимировна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825" y="1751775"/>
            <a:ext cx="2386975" cy="28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77C13357-A1D9-DD5F-6ECD-54EE7743C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>
            <a:extLst>
              <a:ext uri="{FF2B5EF4-FFF2-40B4-BE49-F238E27FC236}">
                <a16:creationId xmlns:a16="http://schemas.microsoft.com/office/drawing/2014/main" id="{C421E382-D16D-AB9F-A64D-916C20B700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500" dirty="0"/>
              <a:t>Улучшение бейзлайна с помощью </a:t>
            </a:r>
            <a:r>
              <a:rPr lang="en-US" sz="2500" dirty="0"/>
              <a:t>DL</a:t>
            </a:r>
            <a:endParaRPr sz="2500" dirty="0"/>
          </a:p>
        </p:txBody>
      </p:sp>
      <p:pic>
        <p:nvPicPr>
          <p:cNvPr id="106" name="Google Shape;106;p19">
            <a:extLst>
              <a:ext uri="{FF2B5EF4-FFF2-40B4-BE49-F238E27FC236}">
                <a16:creationId xmlns:a16="http://schemas.microsoft.com/office/drawing/2014/main" id="{C7C705A8-04D5-F3D0-BEA0-120A18B729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49" y="0"/>
            <a:ext cx="4782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08B011-66DB-7718-58D0-070B03DE7512}"/>
              </a:ext>
            </a:extLst>
          </p:cNvPr>
          <p:cNvSpPr txBox="1"/>
          <p:nvPr/>
        </p:nvSpPr>
        <p:spPr>
          <a:xfrm>
            <a:off x="48201" y="572700"/>
            <a:ext cx="89447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рамках данной работы мной была предпринята серия экспериментов по улучшению качества модели за счёт применения различных конфигураций </a:t>
            </a:r>
            <a:r>
              <a:rPr lang="ru-RU" b="1" dirty="0"/>
              <a:t>глубоких нейронных сетей (</a:t>
            </a:r>
            <a:r>
              <a:rPr lang="en" b="1" dirty="0"/>
              <a:t>DNN)</a:t>
            </a:r>
            <a:r>
              <a:rPr lang="en" dirty="0"/>
              <a:t>.</a:t>
            </a:r>
          </a:p>
          <a:p>
            <a:r>
              <a:rPr lang="ru-RU" dirty="0"/>
              <a:t>На первом этапе использовали базовую архитектуру сети с двумя скрытыми слоями — </a:t>
            </a:r>
            <a:r>
              <a:rPr lang="en" dirty="0"/>
              <a:t>DNN [64,32]. </a:t>
            </a:r>
            <a:r>
              <a:rPr lang="ru-RU" dirty="0"/>
              <a:t>Для повышения качества я последовательно модифицировал модель по следующим направлениям: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Оптимизаторы</a:t>
            </a:r>
            <a:r>
              <a:rPr lang="ru-RU" dirty="0"/>
              <a:t>: тестировались </a:t>
            </a:r>
            <a:r>
              <a:rPr lang="en" dirty="0"/>
              <a:t>SGD </a:t>
            </a:r>
            <a:r>
              <a:rPr lang="ru-RU" dirty="0"/>
              <a:t>и </a:t>
            </a:r>
            <a:r>
              <a:rPr lang="en" dirty="0"/>
              <a:t>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Нормализация</a:t>
            </a:r>
            <a:r>
              <a:rPr lang="ru-RU" dirty="0"/>
              <a:t>: добавление </a:t>
            </a:r>
            <a:r>
              <a:rPr lang="en" dirty="0"/>
              <a:t>Batch Normalization (BN) </a:t>
            </a:r>
            <a:r>
              <a:rPr lang="ru-RU" dirty="0"/>
              <a:t>и </a:t>
            </a:r>
            <a:r>
              <a:rPr lang="en" dirty="0"/>
              <a:t>Layer Normalization (LN)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Инициализация весов</a:t>
            </a:r>
            <a:r>
              <a:rPr lang="ru-RU" dirty="0"/>
              <a:t>: использовались стратегии инициализации </a:t>
            </a:r>
            <a:r>
              <a:rPr lang="en" dirty="0"/>
              <a:t>He </a:t>
            </a:r>
            <a:r>
              <a:rPr lang="ru-RU" dirty="0"/>
              <a:t>и </a:t>
            </a:r>
            <a:r>
              <a:rPr lang="en" dirty="0" err="1"/>
              <a:t>Glorot</a:t>
            </a:r>
            <a:endParaRPr lang="e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Глубина и ширина сети</a:t>
            </a:r>
            <a:r>
              <a:rPr lang="ru-RU" dirty="0"/>
              <a:t>: пробовались более глубокие архитектуры </a:t>
            </a:r>
            <a:r>
              <a:rPr lang="en-US" dirty="0"/>
              <a:t>[</a:t>
            </a:r>
            <a:r>
              <a:rPr lang="en" dirty="0"/>
              <a:t>128, 64, 32], [256, 128, 64, 32], [64x5], [512, 256]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5AE7B7-C7FF-39C6-3C10-C32F4BAFA9AC}"/>
              </a:ext>
            </a:extLst>
          </p:cNvPr>
          <p:cNvSpPr txBox="1"/>
          <p:nvPr/>
        </p:nvSpPr>
        <p:spPr>
          <a:xfrm>
            <a:off x="48201" y="2534832"/>
            <a:ext cx="2290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Топ результатов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DF2FEEC2-9F1E-D285-DCAB-83226740A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694474"/>
              </p:ext>
            </p:extLst>
          </p:nvPr>
        </p:nvGraphicFramePr>
        <p:xfrm>
          <a:off x="158709" y="2842609"/>
          <a:ext cx="6464727" cy="2199640"/>
        </p:xfrm>
        <a:graphic>
          <a:graphicData uri="http://schemas.openxmlformats.org/drawingml/2006/table">
            <a:tbl>
              <a:tblPr firstRow="1" bandRow="1">
                <a:tableStyleId>{D051E6B7-332D-4CB5-B0B2-498D251D0852}</a:tableStyleId>
              </a:tblPr>
              <a:tblGrid>
                <a:gridCol w="1678042">
                  <a:extLst>
                    <a:ext uri="{9D8B030D-6E8A-4147-A177-3AD203B41FA5}">
                      <a16:colId xmlns:a16="http://schemas.microsoft.com/office/drawing/2014/main" val="3446724547"/>
                    </a:ext>
                  </a:extLst>
                </a:gridCol>
                <a:gridCol w="4786685">
                  <a:extLst>
                    <a:ext uri="{9D8B030D-6E8A-4147-A177-3AD203B41FA5}">
                      <a16:colId xmlns:a16="http://schemas.microsoft.com/office/drawing/2014/main" val="17021038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200" b="1" dirty="0"/>
                        <a:t>Конфигурация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dirty="0"/>
                        <a:t>Результат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130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Обычный </a:t>
                      </a:r>
                      <a:r>
                        <a:rPr lang="en-US" sz="1200" dirty="0"/>
                        <a:t>RF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🔵 </a:t>
                      </a:r>
                      <a:r>
                        <a:rPr lang="en" sz="1200" b="1" dirty="0">
                          <a:solidFill>
                            <a:srgbClr val="000000"/>
                          </a:solidFill>
                        </a:rPr>
                        <a:t>RMSE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44484.304 </a:t>
                      </a:r>
                      <a:r>
                        <a:rPr lang="ru" sz="1200" b="1" dirty="0">
                          <a:solidFill>
                            <a:schemeClr val="dk1"/>
                          </a:solidFill>
                        </a:rPr>
                        <a:t>🔵 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</a:rPr>
                        <a:t>MAE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–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21484.424</a:t>
                      </a:r>
                      <a:endParaRPr lang="en" sz="1600" b="1" dirty="0">
                        <a:solidFill>
                          <a:schemeClr val="dk2"/>
                        </a:solidFill>
                      </a:endParaRPr>
                    </a:p>
                    <a:p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🟢 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</a:rPr>
                        <a:t>R²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– 0.6218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🟠 </a:t>
                      </a:r>
                      <a:r>
                        <a:rPr lang="en" sz="1200" b="1" dirty="0">
                          <a:solidFill>
                            <a:srgbClr val="000000"/>
                          </a:solidFill>
                        </a:rPr>
                        <a:t>SMAPE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24.32%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🔴 </a:t>
                      </a:r>
                      <a:r>
                        <a:rPr lang="en" sz="1200" b="1" dirty="0" err="1">
                          <a:solidFill>
                            <a:srgbClr val="000000"/>
                          </a:solidFill>
                        </a:rPr>
                        <a:t>MedAE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</a:t>
                      </a:r>
                      <a:r>
                        <a:rPr lang="ru-RU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12514.5</a:t>
                      </a:r>
                      <a:endParaRPr lang="en" sz="1200" b="1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45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RF </a:t>
                      </a:r>
                      <a:r>
                        <a:rPr lang="ru-RU" sz="1200" dirty="0"/>
                        <a:t>с </a:t>
                      </a:r>
                      <a:r>
                        <a:rPr lang="ru-RU" sz="1200" dirty="0" err="1"/>
                        <a:t>эмбеддингами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🔵 </a:t>
                      </a:r>
                      <a:r>
                        <a:rPr lang="en" sz="1200" b="1" dirty="0">
                          <a:solidFill>
                            <a:srgbClr val="000000"/>
                          </a:solidFill>
                        </a:rPr>
                        <a:t>RMSE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45317.9 </a:t>
                      </a:r>
                      <a:r>
                        <a:rPr lang="ru" sz="1200" b="1" dirty="0">
                          <a:solidFill>
                            <a:schemeClr val="dk1"/>
                          </a:solidFill>
                        </a:rPr>
                        <a:t>🔵 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</a:rPr>
                        <a:t>MAE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–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23649.4</a:t>
                      </a:r>
                      <a:endParaRPr lang="en" sz="1600" b="1" dirty="0">
                        <a:solidFill>
                          <a:schemeClr val="dk2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🟢 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</a:rPr>
                        <a:t>R²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– 0.6074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🟠 </a:t>
                      </a:r>
                      <a:r>
                        <a:rPr lang="en" sz="1200" b="1" dirty="0">
                          <a:solidFill>
                            <a:srgbClr val="000000"/>
                          </a:solidFill>
                        </a:rPr>
                        <a:t>SMAPE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26.64%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🔴 </a:t>
                      </a:r>
                      <a:r>
                        <a:rPr lang="en" sz="1200" b="1" dirty="0" err="1">
                          <a:solidFill>
                            <a:srgbClr val="000000"/>
                          </a:solidFill>
                        </a:rPr>
                        <a:t>MedAE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14132.4</a:t>
                      </a:r>
                      <a:endParaRPr lang="en" sz="1200" b="1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42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TabNet</a:t>
                      </a: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+ Embeddings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🔵 </a:t>
                      </a:r>
                      <a:r>
                        <a:rPr lang="en" sz="1200" b="1" dirty="0">
                          <a:solidFill>
                            <a:srgbClr val="000000"/>
                          </a:solidFill>
                        </a:rPr>
                        <a:t>RMSE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49171.3 </a:t>
                      </a:r>
                      <a:r>
                        <a:rPr lang="ru" sz="1200" b="1" dirty="0">
                          <a:solidFill>
                            <a:schemeClr val="dk1"/>
                          </a:solidFill>
                        </a:rPr>
                        <a:t>🔵 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</a:rPr>
                        <a:t>MAE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–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26366.7</a:t>
                      </a:r>
                      <a:endParaRPr lang="en" sz="1600" b="1" dirty="0">
                        <a:solidFill>
                          <a:schemeClr val="dk2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🟢 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</a:rPr>
                        <a:t>R²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– 0.5379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🟠 </a:t>
                      </a:r>
                      <a:r>
                        <a:rPr lang="en" sz="1200" b="1" dirty="0">
                          <a:solidFill>
                            <a:srgbClr val="000000"/>
                          </a:solidFill>
                        </a:rPr>
                        <a:t>SMAPE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29.62%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🔴 </a:t>
                      </a:r>
                      <a:r>
                        <a:rPr lang="en" sz="1200" b="1" dirty="0" err="1">
                          <a:solidFill>
                            <a:srgbClr val="000000"/>
                          </a:solidFill>
                        </a:rPr>
                        <a:t>MedAE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17047.4</a:t>
                      </a:r>
                      <a:endParaRPr lang="en" sz="1200" b="1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18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DNN [64,32] + Embeddings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🔵 </a:t>
                      </a:r>
                      <a:r>
                        <a:rPr lang="en" sz="1200" b="1" dirty="0">
                          <a:solidFill>
                            <a:srgbClr val="000000"/>
                          </a:solidFill>
                        </a:rPr>
                        <a:t>RMSE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50941.3 </a:t>
                      </a:r>
                      <a:r>
                        <a:rPr lang="ru" sz="1200" b="1" dirty="0">
                          <a:solidFill>
                            <a:schemeClr val="dk1"/>
                          </a:solidFill>
                        </a:rPr>
                        <a:t>🔵 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</a:rPr>
                        <a:t>MAE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–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29103.1</a:t>
                      </a:r>
                      <a:endParaRPr lang="en" sz="1600" b="1" dirty="0">
                        <a:solidFill>
                          <a:schemeClr val="dk2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🟢 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</a:rPr>
                        <a:t>R²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– 0.504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🟠 </a:t>
                      </a:r>
                      <a:r>
                        <a:rPr lang="en" sz="1200" b="1" dirty="0">
                          <a:solidFill>
                            <a:srgbClr val="000000"/>
                          </a:solidFill>
                        </a:rPr>
                        <a:t>SMAPE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32.33%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🔴 </a:t>
                      </a:r>
                      <a:r>
                        <a:rPr lang="en" sz="1200" b="1" dirty="0" err="1">
                          <a:solidFill>
                            <a:srgbClr val="000000"/>
                          </a:solidFill>
                        </a:rPr>
                        <a:t>MedAE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20343.1</a:t>
                      </a:r>
                      <a:endParaRPr lang="en" sz="1200" b="1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116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2769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500"/>
              <a:t>Сервисная часть</a:t>
            </a:r>
            <a:endParaRPr sz="250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49" y="0"/>
            <a:ext cx="478251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20"/>
          <p:cNvCxnSpPr/>
          <p:nvPr/>
        </p:nvCxnSpPr>
        <p:spPr>
          <a:xfrm flipH="1">
            <a:off x="3277600" y="888225"/>
            <a:ext cx="10200" cy="3745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20"/>
          <p:cNvSpPr txBox="1"/>
          <p:nvPr/>
        </p:nvSpPr>
        <p:spPr>
          <a:xfrm>
            <a:off x="0" y="6610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200" b="1">
                <a:solidFill>
                  <a:schemeClr val="dk1"/>
                </a:solidFill>
              </a:rPr>
              <a:t>Back-end часть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3318825" y="6610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200" b="1">
                <a:solidFill>
                  <a:schemeClr val="dk1"/>
                </a:solidFill>
              </a:rPr>
              <a:t>Front-end часть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0" y="1087800"/>
            <a:ext cx="3463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Основана на FastApi. На данный момент реализовано 11 ручек, подробнее про них можно почитать </a:t>
            </a:r>
            <a:r>
              <a:rPr lang="ru" sz="1800" u="sng">
                <a:solidFill>
                  <a:schemeClr val="hlink"/>
                </a:solidFill>
                <a:hlinkClick r:id="rId4"/>
              </a:rPr>
              <a:t>тут</a:t>
            </a:r>
            <a:r>
              <a:rPr lang="ru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25" y="3007375"/>
            <a:ext cx="2932275" cy="14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3277600" y="1087800"/>
            <a:ext cx="3463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Выполнена на библиотеке Streamlit. На данный момент реализовано 5 страниц, подробнее о каждой можно прочитать </a:t>
            </a:r>
            <a:r>
              <a:rPr lang="ru" sz="1800" u="sng">
                <a:solidFill>
                  <a:schemeClr val="hlink"/>
                </a:solidFill>
                <a:hlinkClick r:id="rId6"/>
              </a:rPr>
              <a:t>тут</a:t>
            </a:r>
            <a:r>
              <a:rPr lang="ru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8825" y="3134725"/>
            <a:ext cx="3463500" cy="12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1100" y="855925"/>
            <a:ext cx="2056875" cy="272268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0" y="4681800"/>
            <a:ext cx="585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* Работа приложения будет показана в конце презентации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500"/>
              <a:t>Распределение работы</a:t>
            </a:r>
            <a:endParaRPr sz="2500"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49" y="0"/>
            <a:ext cx="4782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75" y="649350"/>
            <a:ext cx="2308950" cy="23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5175" y="2687475"/>
            <a:ext cx="2308950" cy="23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0275" y="622512"/>
            <a:ext cx="2308950" cy="2373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2818" y="2687475"/>
            <a:ext cx="2226883" cy="23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500"/>
              <a:t>Дальнейшие планы</a:t>
            </a:r>
            <a:endParaRPr sz="2500"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49" y="0"/>
            <a:ext cx="4782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325" y="1200050"/>
            <a:ext cx="5143475" cy="27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104200" y="943325"/>
            <a:ext cx="3861800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2000" dirty="0">
                <a:solidFill>
                  <a:schemeClr val="dk2"/>
                </a:solidFill>
              </a:rPr>
              <a:t>Улучшение визуальной части:</a:t>
            </a:r>
          </a:p>
          <a:p>
            <a:pPr marL="457200" lvl="0" indent="-330200">
              <a:buClr>
                <a:schemeClr val="dk2"/>
              </a:buClr>
              <a:buSzPts val="1600"/>
              <a:buChar char="●"/>
            </a:pPr>
            <a:r>
              <a:rPr lang="ru-RU" sz="1800" dirty="0">
                <a:solidFill>
                  <a:schemeClr val="dk2"/>
                </a:solidFill>
              </a:rPr>
              <a:t>Добавление новых страниц</a:t>
            </a:r>
          </a:p>
          <a:p>
            <a:pPr marL="457200" lvl="0" indent="-330200">
              <a:buClr>
                <a:schemeClr val="dk2"/>
              </a:buClr>
              <a:buSzPts val="1600"/>
              <a:buChar char="●"/>
            </a:pPr>
            <a:r>
              <a:rPr lang="ru-RU" sz="1800" dirty="0">
                <a:solidFill>
                  <a:schemeClr val="dk2"/>
                </a:solidFill>
              </a:rPr>
              <a:t>Улучшение интерфейса приложения</a:t>
            </a:r>
          </a:p>
          <a:p>
            <a:pPr marL="457200" lvl="0" indent="-330200">
              <a:buClr>
                <a:schemeClr val="dk2"/>
              </a:buClr>
              <a:buSzPts val="1600"/>
              <a:buChar char="●"/>
            </a:pPr>
            <a:r>
              <a:rPr lang="ru-RU" sz="1800" dirty="0">
                <a:solidFill>
                  <a:schemeClr val="dk2"/>
                </a:solidFill>
              </a:rPr>
              <a:t>Добавление новых возможностей работы с моделями</a:t>
            </a:r>
          </a:p>
        </p:txBody>
      </p:sp>
      <p:sp>
        <p:nvSpPr>
          <p:cNvPr id="142" name="Google Shape;142;p22"/>
          <p:cNvSpPr txBox="1"/>
          <p:nvPr/>
        </p:nvSpPr>
        <p:spPr>
          <a:xfrm>
            <a:off x="104199" y="3245875"/>
            <a:ext cx="3434131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2"/>
                </a:solidFill>
              </a:rPr>
              <a:t>Интеграция: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ru" sz="1600" dirty="0">
                <a:solidFill>
                  <a:schemeClr val="dk2"/>
                </a:solidFill>
              </a:rPr>
              <a:t>Создание своего TG-бота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ru" sz="1600" dirty="0">
                <a:solidFill>
                  <a:schemeClr val="dk2"/>
                </a:solidFill>
              </a:rPr>
              <a:t>Деплой </a:t>
            </a:r>
            <a:r>
              <a:rPr lang="en-US" sz="1600" dirty="0" err="1">
                <a:solidFill>
                  <a:schemeClr val="dk2"/>
                </a:solidFill>
              </a:rPr>
              <a:t>Streamlit</a:t>
            </a:r>
            <a:r>
              <a:rPr lang="en-US" sz="1600" dirty="0">
                <a:solidFill>
                  <a:schemeClr val="dk2"/>
                </a:solidFill>
              </a:rPr>
              <a:t> </a:t>
            </a:r>
            <a:r>
              <a:rPr lang="ru-RU" sz="1600" dirty="0">
                <a:solidFill>
                  <a:schemeClr val="dk2"/>
                </a:solidFill>
              </a:rPr>
              <a:t>приложения</a:t>
            </a:r>
            <a:endParaRPr sz="16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500"/>
              <a:t>Работа приложения</a:t>
            </a:r>
            <a:endParaRPr sz="2500"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49" y="0"/>
            <a:ext cx="4782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450" y="1096925"/>
            <a:ext cx="651510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500"/>
              <a:t>Работа приложения</a:t>
            </a:r>
            <a:endParaRPr sz="2500"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49" y="0"/>
            <a:ext cx="4782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750" y="1012075"/>
            <a:ext cx="651510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49" y="0"/>
            <a:ext cx="4782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0"/>
              <a:t>З</a:t>
            </a:r>
            <a:r>
              <a:rPr lang="ru" sz="10000">
                <a:solidFill>
                  <a:srgbClr val="000000"/>
                </a:solidFill>
              </a:rPr>
              <a:t>адачи и цели</a:t>
            </a:r>
            <a:endParaRPr sz="10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11700" y="498150"/>
            <a:ext cx="8520600" cy="159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" sz="1800" b="1" dirty="0">
                <a:solidFill>
                  <a:srgbClr val="000000"/>
                </a:solidFill>
              </a:rPr>
              <a:t>Цель проекта: </a:t>
            </a:r>
            <a:r>
              <a:rPr lang="ru" sz="1800" dirty="0">
                <a:solidFill>
                  <a:srgbClr val="000000"/>
                </a:solidFill>
              </a:rPr>
              <a:t>Создать сервис, который предсказывает уровень заработной платы на основе анализа вакансий с помощью методов машинного и глубокого обучения.</a:t>
            </a:r>
            <a:endParaRPr sz="1800" dirty="0">
              <a:solidFill>
                <a:srgbClr val="000000"/>
              </a:solidFill>
            </a:endParaRPr>
          </a:p>
          <a:p>
            <a:pPr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" sz="1800" b="1" dirty="0">
                <a:solidFill>
                  <a:srgbClr val="000000"/>
                </a:solidFill>
              </a:rPr>
              <a:t>Цели на год: </a:t>
            </a:r>
            <a:endParaRPr sz="1800" b="1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6C1AE-6B96-A133-1E3A-E8854EC356D6}"/>
              </a:ext>
            </a:extLst>
          </p:cNvPr>
          <p:cNvSpPr txBox="1"/>
          <p:nvPr/>
        </p:nvSpPr>
        <p:spPr>
          <a:xfrm>
            <a:off x="311700" y="2245915"/>
            <a:ext cx="1812814" cy="770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" sz="2400" dirty="0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🔍</a:t>
            </a:r>
          </a:p>
          <a:p>
            <a:pPr marL="114300" lvl="0" algn="ctr" rtl="0">
              <a:lnSpc>
                <a:spcPct val="120000"/>
              </a:lnSpc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" sz="1400" b="1" dirty="0">
                <a:solidFill>
                  <a:srgbClr val="000000"/>
                </a:solidFill>
              </a:rPr>
              <a:t>Сбор данных</a:t>
            </a:r>
            <a:endParaRPr lang="ru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F30B3-AE23-E445-1566-D9116EB7ED87}"/>
              </a:ext>
            </a:extLst>
          </p:cNvPr>
          <p:cNvSpPr txBox="1"/>
          <p:nvPr/>
        </p:nvSpPr>
        <p:spPr>
          <a:xfrm>
            <a:off x="2842940" y="2339082"/>
            <a:ext cx="226681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" sz="2400" dirty="0">
                <a:solidFill>
                  <a:srgbClr val="000000"/>
                </a:solidFill>
              </a:rPr>
              <a:t>📊</a:t>
            </a:r>
          </a:p>
          <a:p>
            <a:pPr algn="ctr"/>
            <a:r>
              <a:rPr lang="ru" sz="1400" b="1" dirty="0">
                <a:solidFill>
                  <a:srgbClr val="000000"/>
                </a:solidFill>
              </a:rPr>
              <a:t>EDA и подготовка к ML</a:t>
            </a:r>
            <a:endParaRPr lang="ru-RU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A2715-9F58-700A-242C-D7567625814A}"/>
              </a:ext>
            </a:extLst>
          </p:cNvPr>
          <p:cNvSpPr txBox="1"/>
          <p:nvPr/>
        </p:nvSpPr>
        <p:spPr>
          <a:xfrm>
            <a:off x="5828182" y="2331417"/>
            <a:ext cx="285542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" sz="2400" dirty="0">
                <a:solidFill>
                  <a:srgbClr val="000000"/>
                </a:solidFill>
              </a:rPr>
              <a:t>📈</a:t>
            </a:r>
          </a:p>
          <a:p>
            <a:pPr algn="ctr"/>
            <a:r>
              <a:rPr lang="ru" sz="1400" b="1" dirty="0">
                <a:solidFill>
                  <a:srgbClr val="000000"/>
                </a:solidFill>
              </a:rPr>
              <a:t>Создание и обучение ML-моделей</a:t>
            </a:r>
            <a:endParaRPr lang="ru-RU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182112-1E30-4DDE-4613-2917BBDBA64C}"/>
              </a:ext>
            </a:extLst>
          </p:cNvPr>
          <p:cNvSpPr txBox="1"/>
          <p:nvPr/>
        </p:nvSpPr>
        <p:spPr>
          <a:xfrm>
            <a:off x="230172" y="3791887"/>
            <a:ext cx="1975870" cy="743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" sz="2400" dirty="0">
                <a:solidFill>
                  <a:srgbClr val="000000"/>
                </a:solidFill>
              </a:rPr>
              <a:t>🛠️</a:t>
            </a:r>
            <a:r>
              <a:rPr lang="ru" sz="1400" dirty="0">
                <a:solidFill>
                  <a:srgbClr val="000000"/>
                </a:solidFill>
              </a:rPr>
              <a:t> </a:t>
            </a:r>
          </a:p>
          <a:p>
            <a:pPr marL="1143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1400" b="1" dirty="0">
                <a:solidFill>
                  <a:srgbClr val="000000"/>
                </a:solidFill>
              </a:rPr>
              <a:t>Создание сервиса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319D6-164B-9F43-5655-CC65F3A6D677}"/>
              </a:ext>
            </a:extLst>
          </p:cNvPr>
          <p:cNvSpPr txBox="1"/>
          <p:nvPr/>
        </p:nvSpPr>
        <p:spPr>
          <a:xfrm>
            <a:off x="2840446" y="3752798"/>
            <a:ext cx="225402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" sz="2400" b="1" dirty="0">
                <a:solidFill>
                  <a:srgbClr val="000000"/>
                </a:solidFill>
              </a:rPr>
              <a:t>🧠</a:t>
            </a:r>
            <a:r>
              <a:rPr lang="ru" sz="1400" b="1" dirty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ru" sz="1400" b="1" dirty="0">
                <a:solidFill>
                  <a:srgbClr val="000000"/>
                </a:solidFill>
              </a:rPr>
              <a:t>Создание и обучение нейронных сетей DL </a:t>
            </a:r>
            <a:endParaRPr lang="ru-RU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F56E05-CBEF-8379-8C24-3A8F3E47F9D7}"/>
              </a:ext>
            </a:extLst>
          </p:cNvPr>
          <p:cNvSpPr txBox="1"/>
          <p:nvPr/>
        </p:nvSpPr>
        <p:spPr>
          <a:xfrm>
            <a:off x="5728878" y="3752798"/>
            <a:ext cx="288867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" sz="2400" b="1" dirty="0">
                <a:solidFill>
                  <a:srgbClr val="000000"/>
                </a:solidFill>
              </a:rPr>
              <a:t>⭐</a:t>
            </a:r>
            <a:r>
              <a:rPr lang="ru" sz="1400" b="1" dirty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ru" sz="1400" b="1" dirty="0">
                <a:solidFill>
                  <a:srgbClr val="000000"/>
                </a:solidFill>
              </a:rPr>
              <a:t>Дополнительные функции и улучшения</a:t>
            </a:r>
            <a:endParaRPr lang="ru-RU" b="1" dirty="0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CB2A227C-8661-3B80-49EA-7F2509C8AEDF}"/>
              </a:ext>
            </a:extLst>
          </p:cNvPr>
          <p:cNvCxnSpPr>
            <a:cxnSpLocks/>
          </p:cNvCxnSpPr>
          <p:nvPr/>
        </p:nvCxnSpPr>
        <p:spPr>
          <a:xfrm>
            <a:off x="2009145" y="2631052"/>
            <a:ext cx="831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973BF3E7-6627-39AE-5BAA-2D2A5BEB726D}"/>
              </a:ext>
            </a:extLst>
          </p:cNvPr>
          <p:cNvCxnSpPr>
            <a:cxnSpLocks/>
          </p:cNvCxnSpPr>
          <p:nvPr/>
        </p:nvCxnSpPr>
        <p:spPr>
          <a:xfrm>
            <a:off x="5198378" y="2660338"/>
            <a:ext cx="831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13D5F6F-5285-ED5B-79C4-8BA7C2C0713C}"/>
              </a:ext>
            </a:extLst>
          </p:cNvPr>
          <p:cNvCxnSpPr>
            <a:cxnSpLocks/>
          </p:cNvCxnSpPr>
          <p:nvPr/>
        </p:nvCxnSpPr>
        <p:spPr>
          <a:xfrm>
            <a:off x="2009145" y="4181141"/>
            <a:ext cx="831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ACFF03D3-1DD1-78ED-ECB7-698A4F3CFA5D}"/>
              </a:ext>
            </a:extLst>
          </p:cNvPr>
          <p:cNvCxnSpPr>
            <a:cxnSpLocks/>
          </p:cNvCxnSpPr>
          <p:nvPr/>
        </p:nvCxnSpPr>
        <p:spPr>
          <a:xfrm>
            <a:off x="4996881" y="4181141"/>
            <a:ext cx="8313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Описание данных 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228750" y="682275"/>
            <a:ext cx="8686500" cy="15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Размер датасета: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709 572 строк, 122 признака.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Некоторые признаки содержат до 99% пропущенных значений.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Признаки описывают вакансии, включая зарплаты, навыки, тип занятости, график работы, регион и другие категории.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Диапазон зарплат варьируется от минимальных до очень высоких.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49" y="0"/>
            <a:ext cx="4782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813" y="2251575"/>
            <a:ext cx="8378420" cy="27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EDA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49" y="0"/>
            <a:ext cx="4782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0" y="416825"/>
            <a:ext cx="8910300" cy="23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</a:rPr>
              <a:t>Обработаны пропущенные значения, удалены нерелевантные признаки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>
                <a:solidFill>
                  <a:srgbClr val="000000"/>
                </a:solidFill>
              </a:rPr>
              <a:t>Объем данных после обработки: </a:t>
            </a: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</a:rPr>
              <a:t>709 524 записей,  43 признака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</a:rPr>
              <a:t>Больше всего вакансий ориентированы на следующие города: Москва, Санкт-Петербург, Екатеринбург, Новосибирск, Красноярск 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>
                <a:solidFill>
                  <a:srgbClr val="000000"/>
                </a:solidFill>
                <a:highlight>
                  <a:srgbClr val="FFFFFF"/>
                </a:highlight>
              </a:rPr>
              <a:t>Самая высокая средняя заработная плата в IT и инженерии, а самая маленькая в образовани</a:t>
            </a:r>
            <a:r>
              <a:rPr lang="ru" sz="1800">
                <a:highlight>
                  <a:srgbClr val="FFFFFF"/>
                </a:highlight>
              </a:rPr>
              <a:t>и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" y="2436350"/>
            <a:ext cx="5268671" cy="26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9418" y="2571750"/>
            <a:ext cx="3763357" cy="23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000000"/>
                </a:solidFill>
              </a:rPr>
              <a:t>Метрики качества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108987" y="1430169"/>
            <a:ext cx="4239209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00000"/>
                </a:solidFill>
              </a:rPr>
              <a:t>🔵</a:t>
            </a:r>
            <a:r>
              <a:rPr lang="ru" b="1" dirty="0">
                <a:solidFill>
                  <a:srgbClr val="000000"/>
                </a:solidFill>
              </a:rPr>
              <a:t> RMSE - </a:t>
            </a:r>
            <a:r>
              <a:rPr lang="en" b="1" dirty="0"/>
              <a:t>(Root Mean Squared Error</a:t>
            </a:r>
            <a:r>
              <a:rPr lang="ru-RU" b="1" dirty="0"/>
              <a:t>)</a:t>
            </a:r>
            <a:endParaRPr sz="1800" b="1" dirty="0">
              <a:solidFill>
                <a:srgbClr val="000000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49" y="0"/>
            <a:ext cx="4782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08986" y="1908164"/>
            <a:ext cx="3331204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dk1"/>
                </a:solidFill>
              </a:rPr>
              <a:t>🔵</a:t>
            </a:r>
            <a:r>
              <a:rPr lang="ru" b="1" dirty="0">
                <a:solidFill>
                  <a:schemeClr val="dk1"/>
                </a:solidFill>
              </a:rPr>
              <a:t> </a:t>
            </a:r>
            <a:r>
              <a:rPr lang="en" b="1" dirty="0"/>
              <a:t>MAE (Mean Absolute Error)</a:t>
            </a:r>
            <a:endParaRPr sz="1800" b="1" dirty="0">
              <a:solidFill>
                <a:schemeClr val="dk2"/>
              </a:solidFill>
            </a:endParaRPr>
          </a:p>
        </p:txBody>
      </p:sp>
      <p:sp>
        <p:nvSpPr>
          <p:cNvPr id="2" name="Google Shape;87;p17">
            <a:extLst>
              <a:ext uri="{FF2B5EF4-FFF2-40B4-BE49-F238E27FC236}">
                <a16:creationId xmlns:a16="http://schemas.microsoft.com/office/drawing/2014/main" id="{E4FEA69C-D20B-A0A1-789B-CAFFB1230C32}"/>
              </a:ext>
            </a:extLst>
          </p:cNvPr>
          <p:cNvSpPr txBox="1"/>
          <p:nvPr/>
        </p:nvSpPr>
        <p:spPr>
          <a:xfrm>
            <a:off x="108987" y="1034298"/>
            <a:ext cx="2301704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000000"/>
                </a:solidFill>
              </a:rPr>
              <a:t>🟦 Абсолютные ошибки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3" name="Google Shape;87;p17">
            <a:extLst>
              <a:ext uri="{FF2B5EF4-FFF2-40B4-BE49-F238E27FC236}">
                <a16:creationId xmlns:a16="http://schemas.microsoft.com/office/drawing/2014/main" id="{7495263A-810D-AC7D-5DBA-C574F7DAFD90}"/>
              </a:ext>
            </a:extLst>
          </p:cNvPr>
          <p:cNvSpPr txBox="1"/>
          <p:nvPr/>
        </p:nvSpPr>
        <p:spPr>
          <a:xfrm>
            <a:off x="108986" y="3198029"/>
            <a:ext cx="2678975" cy="44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🟧 Ошибки в процентах </a:t>
            </a:r>
            <a:endParaRPr sz="1800" b="1" dirty="0">
              <a:solidFill>
                <a:srgbClr val="000000"/>
              </a:solidFill>
            </a:endParaRPr>
          </a:p>
        </p:txBody>
      </p:sp>
      <p:sp>
        <p:nvSpPr>
          <p:cNvPr id="4" name="Google Shape;87;p17">
            <a:extLst>
              <a:ext uri="{FF2B5EF4-FFF2-40B4-BE49-F238E27FC236}">
                <a16:creationId xmlns:a16="http://schemas.microsoft.com/office/drawing/2014/main" id="{9F1CDB8A-5069-FF14-D899-29485137337F}"/>
              </a:ext>
            </a:extLst>
          </p:cNvPr>
          <p:cNvSpPr txBox="1"/>
          <p:nvPr/>
        </p:nvSpPr>
        <p:spPr>
          <a:xfrm>
            <a:off x="4469688" y="1027685"/>
            <a:ext cx="3389036" cy="44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b="1" dirty="0"/>
              <a:t>🟩 Качество интерпретации данных</a:t>
            </a:r>
            <a:endParaRPr sz="1800" b="1" dirty="0">
              <a:solidFill>
                <a:srgbClr val="000000"/>
              </a:solidFill>
            </a:endParaRPr>
          </a:p>
        </p:txBody>
      </p:sp>
      <p:sp>
        <p:nvSpPr>
          <p:cNvPr id="5" name="Google Shape;87;p17">
            <a:extLst>
              <a:ext uri="{FF2B5EF4-FFF2-40B4-BE49-F238E27FC236}">
                <a16:creationId xmlns:a16="http://schemas.microsoft.com/office/drawing/2014/main" id="{28F1E6B9-4555-4FED-4523-6CAF58E9D4DE}"/>
              </a:ext>
            </a:extLst>
          </p:cNvPr>
          <p:cNvSpPr txBox="1"/>
          <p:nvPr/>
        </p:nvSpPr>
        <p:spPr>
          <a:xfrm>
            <a:off x="4469688" y="3198029"/>
            <a:ext cx="2787961" cy="44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🟥 Устойчивость к выбросам</a:t>
            </a:r>
            <a:endParaRPr sz="1800" b="1" dirty="0">
              <a:solidFill>
                <a:srgbClr val="000000"/>
              </a:solidFill>
            </a:endParaRPr>
          </a:p>
        </p:txBody>
      </p:sp>
      <p:sp>
        <p:nvSpPr>
          <p:cNvPr id="6" name="Google Shape;87;p17">
            <a:extLst>
              <a:ext uri="{FF2B5EF4-FFF2-40B4-BE49-F238E27FC236}">
                <a16:creationId xmlns:a16="http://schemas.microsoft.com/office/drawing/2014/main" id="{267651BE-05E4-91DC-367F-8ABF34734A02}"/>
              </a:ext>
            </a:extLst>
          </p:cNvPr>
          <p:cNvSpPr txBox="1"/>
          <p:nvPr/>
        </p:nvSpPr>
        <p:spPr>
          <a:xfrm>
            <a:off x="4469689" y="1430169"/>
            <a:ext cx="357447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000000"/>
                </a:solidFill>
              </a:rPr>
              <a:t>🟢 </a:t>
            </a:r>
            <a:r>
              <a:rPr lang="ru" b="1" dirty="0">
                <a:solidFill>
                  <a:schemeClr val="dk1"/>
                </a:solidFill>
              </a:rPr>
              <a:t>R² </a:t>
            </a:r>
            <a:r>
              <a:rPr lang="ru-RU" b="1" dirty="0"/>
              <a:t>(Коэффициент детерминации)</a:t>
            </a:r>
            <a:endParaRPr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0000"/>
              </a:solidFill>
            </a:endParaRPr>
          </a:p>
        </p:txBody>
      </p:sp>
      <p:sp>
        <p:nvSpPr>
          <p:cNvPr id="7" name="Google Shape;87;p17">
            <a:extLst>
              <a:ext uri="{FF2B5EF4-FFF2-40B4-BE49-F238E27FC236}">
                <a16:creationId xmlns:a16="http://schemas.microsoft.com/office/drawing/2014/main" id="{BF1541BE-E84A-A2A6-784C-426858AD8E76}"/>
              </a:ext>
            </a:extLst>
          </p:cNvPr>
          <p:cNvSpPr txBox="1"/>
          <p:nvPr/>
        </p:nvSpPr>
        <p:spPr>
          <a:xfrm>
            <a:off x="108986" y="3677916"/>
            <a:ext cx="3983434" cy="580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000000"/>
                </a:solidFill>
              </a:rPr>
              <a:t>🟠 </a:t>
            </a:r>
            <a:r>
              <a:rPr lang="en" b="1" dirty="0"/>
              <a:t>SMAPE (Symmetric Mean Absolute Percentage Error)</a:t>
            </a:r>
            <a:endParaRPr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0000"/>
              </a:solidFill>
            </a:endParaRPr>
          </a:p>
        </p:txBody>
      </p:sp>
      <p:sp>
        <p:nvSpPr>
          <p:cNvPr id="8" name="Google Shape;87;p17">
            <a:extLst>
              <a:ext uri="{FF2B5EF4-FFF2-40B4-BE49-F238E27FC236}">
                <a16:creationId xmlns:a16="http://schemas.microsoft.com/office/drawing/2014/main" id="{CAB0EC1C-EAC1-44F7-6D9F-6FB61064DC4F}"/>
              </a:ext>
            </a:extLst>
          </p:cNvPr>
          <p:cNvSpPr txBox="1"/>
          <p:nvPr/>
        </p:nvSpPr>
        <p:spPr>
          <a:xfrm>
            <a:off x="4469687" y="3644759"/>
            <a:ext cx="328033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000000"/>
                </a:solidFill>
              </a:rPr>
              <a:t>🔴 </a:t>
            </a:r>
            <a:r>
              <a:rPr lang="en-US" b="1" dirty="0" err="1">
                <a:solidFill>
                  <a:srgbClr val="000000"/>
                </a:solidFill>
              </a:rPr>
              <a:t>MedAE</a:t>
            </a:r>
            <a:r>
              <a:rPr lang="ru-RU" b="1" dirty="0"/>
              <a:t> </a:t>
            </a:r>
            <a:r>
              <a:rPr lang="en" b="1" dirty="0"/>
              <a:t>(Median Absolute Error)</a:t>
            </a:r>
            <a:endParaRPr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500"/>
              <a:t>Бейзлайн-модель</a:t>
            </a:r>
            <a:endParaRPr sz="250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49" y="0"/>
            <a:ext cx="4782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214575" y="745077"/>
            <a:ext cx="7156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</a:pPr>
            <a:r>
              <a:rPr lang="ru" sz="1800" dirty="0">
                <a:solidFill>
                  <a:srgbClr val="1F2328"/>
                </a:solidFill>
                <a:highlight>
                  <a:srgbClr val="FFFFFF"/>
                </a:highlight>
              </a:rPr>
              <a:t>Бейзлайн был построен используя </a:t>
            </a:r>
            <a:r>
              <a:rPr lang="ru" sz="1800" b="1" dirty="0">
                <a:solidFill>
                  <a:srgbClr val="1F2328"/>
                </a:solidFill>
                <a:highlight>
                  <a:srgbClr val="FFFFFF"/>
                </a:highlight>
              </a:rPr>
              <a:t>среднее значение </a:t>
            </a:r>
            <a:r>
              <a:rPr lang="ru" sz="1800" dirty="0">
                <a:solidFill>
                  <a:srgbClr val="1F2328"/>
                </a:solidFill>
                <a:highlight>
                  <a:srgbClr val="FFFFFF"/>
                </a:highlight>
              </a:rPr>
              <a:t>зарплаты как предсказание для всех записей.</a:t>
            </a:r>
            <a:endParaRPr sz="1800" dirty="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214575" y="1832850"/>
            <a:ext cx="81378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000000"/>
                </a:solidFill>
              </a:rPr>
              <a:t>Полученные метрики: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" sz="1800" dirty="0">
              <a:solidFill>
                <a:srgbClr val="000000"/>
              </a:solidFill>
            </a:endParaRPr>
          </a:p>
          <a:p>
            <a:r>
              <a:rPr lang="ru" b="1" dirty="0">
                <a:solidFill>
                  <a:srgbClr val="000000"/>
                </a:solidFill>
              </a:rPr>
              <a:t>🔵 </a:t>
            </a:r>
            <a:r>
              <a:rPr lang="en" b="1" dirty="0">
                <a:solidFill>
                  <a:srgbClr val="000000"/>
                </a:solidFill>
              </a:rPr>
              <a:t>RMSE</a:t>
            </a:r>
            <a:r>
              <a:rPr lang="ru-RU" b="1" dirty="0">
                <a:solidFill>
                  <a:srgbClr val="000000"/>
                </a:solidFill>
              </a:rPr>
              <a:t> – 99590.31</a:t>
            </a:r>
          </a:p>
          <a:p>
            <a:r>
              <a:rPr lang="ru" b="1" dirty="0">
                <a:solidFill>
                  <a:schemeClr val="dk1"/>
                </a:solidFill>
              </a:rPr>
              <a:t>🔵 </a:t>
            </a:r>
            <a:r>
              <a:rPr lang="en" b="1" dirty="0">
                <a:solidFill>
                  <a:schemeClr val="dk1"/>
                </a:solidFill>
              </a:rPr>
              <a:t>MAE</a:t>
            </a:r>
            <a:r>
              <a:rPr lang="ru-RU" b="1" dirty="0">
                <a:solidFill>
                  <a:schemeClr val="dk1"/>
                </a:solidFill>
              </a:rPr>
              <a:t> </a:t>
            </a:r>
            <a:r>
              <a:rPr lang="ru-RU" b="1" dirty="0">
                <a:solidFill>
                  <a:srgbClr val="000000"/>
                </a:solidFill>
              </a:rPr>
              <a:t>–</a:t>
            </a:r>
            <a:r>
              <a:rPr lang="ru-RU" b="1" dirty="0">
                <a:solidFill>
                  <a:schemeClr val="dk1"/>
                </a:solidFill>
              </a:rPr>
              <a:t> 42519.632</a:t>
            </a:r>
            <a:endParaRPr lang="en" sz="1800" dirty="0">
              <a:solidFill>
                <a:schemeClr val="dk2"/>
              </a:solidFill>
            </a:endParaRPr>
          </a:p>
          <a:p>
            <a:r>
              <a:rPr lang="ru" b="1" dirty="0">
                <a:solidFill>
                  <a:srgbClr val="000000"/>
                </a:solidFill>
              </a:rPr>
              <a:t>🟢 </a:t>
            </a:r>
            <a:r>
              <a:rPr lang="en" b="1" dirty="0">
                <a:solidFill>
                  <a:schemeClr val="dk1"/>
                </a:solidFill>
              </a:rPr>
              <a:t>R²</a:t>
            </a:r>
            <a:r>
              <a:rPr lang="ru-RU" b="1" dirty="0">
                <a:solidFill>
                  <a:schemeClr val="dk1"/>
                </a:solidFill>
              </a:rPr>
              <a:t> </a:t>
            </a:r>
            <a:r>
              <a:rPr lang="ru-RU" b="1" dirty="0">
                <a:solidFill>
                  <a:srgbClr val="000000"/>
                </a:solidFill>
              </a:rPr>
              <a:t>– 0.0</a:t>
            </a:r>
            <a:endParaRPr lang="en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ru" b="1" dirty="0">
                <a:solidFill>
                  <a:srgbClr val="000000"/>
                </a:solidFill>
              </a:rPr>
              <a:t>🟠 </a:t>
            </a:r>
            <a:r>
              <a:rPr lang="en" b="1" dirty="0">
                <a:solidFill>
                  <a:srgbClr val="000000"/>
                </a:solidFill>
              </a:rPr>
              <a:t>SMAPE</a:t>
            </a:r>
            <a:r>
              <a:rPr lang="ru-RU" b="1" dirty="0">
                <a:solidFill>
                  <a:srgbClr val="000000"/>
                </a:solidFill>
              </a:rPr>
              <a:t> – 46.64%</a:t>
            </a:r>
            <a:endParaRPr lang="en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ru" b="1" dirty="0">
                <a:solidFill>
                  <a:srgbClr val="000000"/>
                </a:solidFill>
              </a:rPr>
              <a:t>🔴 </a:t>
            </a:r>
            <a:r>
              <a:rPr lang="en" b="1" dirty="0" err="1">
                <a:solidFill>
                  <a:srgbClr val="000000"/>
                </a:solidFill>
              </a:rPr>
              <a:t>MedAE</a:t>
            </a:r>
            <a:r>
              <a:rPr lang="ru-RU" b="1" dirty="0">
                <a:solidFill>
                  <a:srgbClr val="000000"/>
                </a:solidFill>
              </a:rPr>
              <a:t> – 34089.938</a:t>
            </a:r>
            <a:endParaRPr lang="en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214575" y="4088585"/>
            <a:ext cx="715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000000"/>
                </a:solidFill>
              </a:rPr>
              <a:t>Дальнейшие шаги: применение более сложных подходов</a:t>
            </a:r>
            <a:endParaRPr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500"/>
              <a:t>Улучшение бейзлайна</a:t>
            </a:r>
            <a:endParaRPr sz="250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49" y="0"/>
            <a:ext cx="4782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100370" y="705336"/>
            <a:ext cx="86826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chemeClr val="dk2"/>
                </a:solidFill>
              </a:rPr>
              <a:t>Были приняты попытки улучшения бейзлайна, путем предобработки данных с помощью: StandardScaler, OneHotEncoder, LabelEncoder. Так же были обучены различные модели.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B7BAD-4C2E-2D57-8E62-42D1249CFAB6}"/>
              </a:ext>
            </a:extLst>
          </p:cNvPr>
          <p:cNvSpPr txBox="1"/>
          <p:nvPr/>
        </p:nvSpPr>
        <p:spPr>
          <a:xfrm>
            <a:off x="100371" y="1509075"/>
            <a:ext cx="21932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b="1" dirty="0"/>
              <a:t>DecisionTreeRegressor</a:t>
            </a:r>
            <a:endParaRPr lang="ru-R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983E9-E7F2-D7AC-EDF3-B8BE99C23D77}"/>
              </a:ext>
            </a:extLst>
          </p:cNvPr>
          <p:cNvSpPr txBox="1"/>
          <p:nvPr/>
        </p:nvSpPr>
        <p:spPr>
          <a:xfrm>
            <a:off x="3545752" y="1509075"/>
            <a:ext cx="1705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400" b="1" dirty="0"/>
              <a:t>LinearRegression</a:t>
            </a:r>
            <a:endParaRPr lang="ru-R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AFB58-447E-69C4-935A-0648E95339F4}"/>
              </a:ext>
            </a:extLst>
          </p:cNvPr>
          <p:cNvSpPr txBox="1"/>
          <p:nvPr/>
        </p:nvSpPr>
        <p:spPr>
          <a:xfrm>
            <a:off x="3545752" y="3172759"/>
            <a:ext cx="10774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CatBoost</a:t>
            </a:r>
            <a:endParaRPr lang="ru-RU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85AD18-0B22-C203-97C3-DD44F2CDFC2E}"/>
              </a:ext>
            </a:extLst>
          </p:cNvPr>
          <p:cNvSpPr txBox="1"/>
          <p:nvPr/>
        </p:nvSpPr>
        <p:spPr>
          <a:xfrm>
            <a:off x="100371" y="3172760"/>
            <a:ext cx="2470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400" b="1" dirty="0"/>
              <a:t>RandomForestRegressor</a:t>
            </a:r>
            <a:endParaRPr lang="ru-RU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85847B-6A98-D864-41ED-A061996C72E7}"/>
              </a:ext>
            </a:extLst>
          </p:cNvPr>
          <p:cNvSpPr txBox="1"/>
          <p:nvPr/>
        </p:nvSpPr>
        <p:spPr>
          <a:xfrm>
            <a:off x="100371" y="1883979"/>
            <a:ext cx="23231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b="1" dirty="0">
                <a:solidFill>
                  <a:srgbClr val="000000"/>
                </a:solidFill>
              </a:rPr>
              <a:t>🔵 </a:t>
            </a:r>
            <a:r>
              <a:rPr lang="en" b="1" dirty="0">
                <a:solidFill>
                  <a:srgbClr val="000000"/>
                </a:solidFill>
              </a:rPr>
              <a:t>RMSE</a:t>
            </a:r>
            <a:r>
              <a:rPr lang="ru-RU" b="1" dirty="0">
                <a:solidFill>
                  <a:srgbClr val="000000"/>
                </a:solidFill>
              </a:rPr>
              <a:t> – 51413.942</a:t>
            </a:r>
          </a:p>
          <a:p>
            <a:r>
              <a:rPr lang="ru" b="1" dirty="0">
                <a:solidFill>
                  <a:schemeClr val="dk1"/>
                </a:solidFill>
              </a:rPr>
              <a:t>🔵 </a:t>
            </a:r>
            <a:r>
              <a:rPr lang="en" b="1" dirty="0">
                <a:solidFill>
                  <a:schemeClr val="dk1"/>
                </a:solidFill>
              </a:rPr>
              <a:t>MAE</a:t>
            </a:r>
            <a:r>
              <a:rPr lang="ru-RU" b="1" dirty="0">
                <a:solidFill>
                  <a:schemeClr val="dk1"/>
                </a:solidFill>
              </a:rPr>
              <a:t> </a:t>
            </a:r>
            <a:r>
              <a:rPr lang="ru-RU" b="1" dirty="0">
                <a:solidFill>
                  <a:srgbClr val="000000"/>
                </a:solidFill>
              </a:rPr>
              <a:t>–</a:t>
            </a:r>
            <a:r>
              <a:rPr lang="ru-RU" b="1" dirty="0">
                <a:solidFill>
                  <a:schemeClr val="dk1"/>
                </a:solidFill>
              </a:rPr>
              <a:t> 26090.648</a:t>
            </a:r>
            <a:endParaRPr lang="en" sz="1800" b="1" dirty="0">
              <a:solidFill>
                <a:schemeClr val="dk2"/>
              </a:solidFill>
            </a:endParaRPr>
          </a:p>
          <a:p>
            <a:r>
              <a:rPr lang="ru" b="1" dirty="0">
                <a:solidFill>
                  <a:srgbClr val="000000"/>
                </a:solidFill>
              </a:rPr>
              <a:t>🟢 </a:t>
            </a:r>
            <a:r>
              <a:rPr lang="en" b="1" dirty="0">
                <a:solidFill>
                  <a:schemeClr val="dk1"/>
                </a:solidFill>
              </a:rPr>
              <a:t>R²</a:t>
            </a:r>
            <a:r>
              <a:rPr lang="ru-RU" b="1" dirty="0">
                <a:solidFill>
                  <a:schemeClr val="dk1"/>
                </a:solidFill>
              </a:rPr>
              <a:t> </a:t>
            </a:r>
            <a:r>
              <a:rPr lang="ru-RU" b="1" dirty="0">
                <a:solidFill>
                  <a:srgbClr val="000000"/>
                </a:solidFill>
              </a:rPr>
              <a:t>– 0.4947</a:t>
            </a:r>
            <a:endParaRPr lang="en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ru" b="1" dirty="0">
                <a:solidFill>
                  <a:srgbClr val="000000"/>
                </a:solidFill>
              </a:rPr>
              <a:t>🟠 </a:t>
            </a:r>
            <a:r>
              <a:rPr lang="en" b="1" dirty="0">
                <a:solidFill>
                  <a:srgbClr val="000000"/>
                </a:solidFill>
              </a:rPr>
              <a:t>SMAPE</a:t>
            </a:r>
            <a:r>
              <a:rPr lang="ru-RU" b="1" dirty="0">
                <a:solidFill>
                  <a:srgbClr val="000000"/>
                </a:solidFill>
              </a:rPr>
              <a:t> – 29.31%</a:t>
            </a:r>
            <a:endParaRPr lang="en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ru" b="1" dirty="0">
                <a:solidFill>
                  <a:srgbClr val="000000"/>
                </a:solidFill>
              </a:rPr>
              <a:t>🔴 </a:t>
            </a:r>
            <a:r>
              <a:rPr lang="en" b="1" dirty="0" err="1">
                <a:solidFill>
                  <a:srgbClr val="000000"/>
                </a:solidFill>
              </a:rPr>
              <a:t>MedAE</a:t>
            </a:r>
            <a:r>
              <a:rPr lang="ru-RU" b="1" dirty="0">
                <a:solidFill>
                  <a:srgbClr val="000000"/>
                </a:solidFill>
              </a:rPr>
              <a:t> – 15788.492</a:t>
            </a:r>
            <a:endParaRPr lang="en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3BD7C2-1317-1E92-C010-495A265420B4}"/>
              </a:ext>
            </a:extLst>
          </p:cNvPr>
          <p:cNvSpPr txBox="1"/>
          <p:nvPr/>
        </p:nvSpPr>
        <p:spPr>
          <a:xfrm>
            <a:off x="3545752" y="1883978"/>
            <a:ext cx="23231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b="1" dirty="0">
                <a:solidFill>
                  <a:srgbClr val="000000"/>
                </a:solidFill>
              </a:rPr>
              <a:t>🔵 </a:t>
            </a:r>
            <a:r>
              <a:rPr lang="en" b="1" dirty="0">
                <a:solidFill>
                  <a:srgbClr val="000000"/>
                </a:solidFill>
              </a:rPr>
              <a:t>RMSE</a:t>
            </a:r>
            <a:r>
              <a:rPr lang="ru-RU" b="1" dirty="0">
                <a:solidFill>
                  <a:srgbClr val="000000"/>
                </a:solidFill>
              </a:rPr>
              <a:t> – 64151.253</a:t>
            </a:r>
          </a:p>
          <a:p>
            <a:r>
              <a:rPr lang="ru" b="1" dirty="0">
                <a:solidFill>
                  <a:schemeClr val="dk1"/>
                </a:solidFill>
              </a:rPr>
              <a:t>🔵 </a:t>
            </a:r>
            <a:r>
              <a:rPr lang="en" b="1" dirty="0">
                <a:solidFill>
                  <a:schemeClr val="dk1"/>
                </a:solidFill>
              </a:rPr>
              <a:t>MAE</a:t>
            </a:r>
            <a:r>
              <a:rPr lang="ru-RU" b="1" dirty="0">
                <a:solidFill>
                  <a:schemeClr val="dk1"/>
                </a:solidFill>
              </a:rPr>
              <a:t> </a:t>
            </a:r>
            <a:r>
              <a:rPr lang="ru-RU" b="1" dirty="0">
                <a:solidFill>
                  <a:srgbClr val="000000"/>
                </a:solidFill>
              </a:rPr>
              <a:t>–</a:t>
            </a:r>
            <a:r>
              <a:rPr lang="ru-RU" b="1" dirty="0">
                <a:solidFill>
                  <a:schemeClr val="dk1"/>
                </a:solidFill>
              </a:rPr>
              <a:t> 32800.14</a:t>
            </a:r>
            <a:endParaRPr lang="en" sz="1800" dirty="0">
              <a:solidFill>
                <a:schemeClr val="dk2"/>
              </a:solidFill>
            </a:endParaRPr>
          </a:p>
          <a:p>
            <a:r>
              <a:rPr lang="ru" b="1" dirty="0">
                <a:solidFill>
                  <a:srgbClr val="000000"/>
                </a:solidFill>
              </a:rPr>
              <a:t>🟢 </a:t>
            </a:r>
            <a:r>
              <a:rPr lang="en" b="1" dirty="0">
                <a:solidFill>
                  <a:schemeClr val="dk1"/>
                </a:solidFill>
              </a:rPr>
              <a:t>R²</a:t>
            </a:r>
            <a:r>
              <a:rPr lang="ru-RU" b="1" dirty="0">
                <a:solidFill>
                  <a:schemeClr val="dk1"/>
                </a:solidFill>
              </a:rPr>
              <a:t> </a:t>
            </a:r>
            <a:r>
              <a:rPr lang="ru-RU" b="1" dirty="0">
                <a:solidFill>
                  <a:srgbClr val="000000"/>
                </a:solidFill>
              </a:rPr>
              <a:t>– 0.2134</a:t>
            </a:r>
            <a:endParaRPr lang="en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ru" b="1" dirty="0">
                <a:solidFill>
                  <a:srgbClr val="000000"/>
                </a:solidFill>
              </a:rPr>
              <a:t>🟠 </a:t>
            </a:r>
            <a:r>
              <a:rPr lang="en" b="1" dirty="0">
                <a:solidFill>
                  <a:srgbClr val="000000"/>
                </a:solidFill>
              </a:rPr>
              <a:t>SMAPE</a:t>
            </a:r>
            <a:r>
              <a:rPr lang="ru-RU" b="1" dirty="0">
                <a:solidFill>
                  <a:srgbClr val="000000"/>
                </a:solidFill>
              </a:rPr>
              <a:t> – 36.36%</a:t>
            </a:r>
            <a:endParaRPr lang="en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ru" b="1" dirty="0">
                <a:solidFill>
                  <a:srgbClr val="000000"/>
                </a:solidFill>
              </a:rPr>
              <a:t>🔴 </a:t>
            </a:r>
            <a:r>
              <a:rPr lang="en" b="1" dirty="0" err="1">
                <a:solidFill>
                  <a:srgbClr val="000000"/>
                </a:solidFill>
              </a:rPr>
              <a:t>MedAE</a:t>
            </a:r>
            <a:r>
              <a:rPr lang="ru-RU" b="1" dirty="0">
                <a:solidFill>
                  <a:srgbClr val="000000"/>
                </a:solidFill>
              </a:rPr>
              <a:t> – 23599.383</a:t>
            </a:r>
            <a:endParaRPr lang="en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EA2E1A-B7AC-DD1E-0266-CF4CD4ED73A0}"/>
              </a:ext>
            </a:extLst>
          </p:cNvPr>
          <p:cNvSpPr txBox="1"/>
          <p:nvPr/>
        </p:nvSpPr>
        <p:spPr>
          <a:xfrm>
            <a:off x="3545751" y="3558079"/>
            <a:ext cx="23231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b="1" dirty="0">
                <a:solidFill>
                  <a:srgbClr val="000000"/>
                </a:solidFill>
              </a:rPr>
              <a:t>🔵 </a:t>
            </a:r>
            <a:r>
              <a:rPr lang="en" b="1" dirty="0">
                <a:solidFill>
                  <a:srgbClr val="000000"/>
                </a:solidFill>
              </a:rPr>
              <a:t>RMSE</a:t>
            </a:r>
            <a:r>
              <a:rPr lang="ru-RU" b="1" dirty="0">
                <a:solidFill>
                  <a:srgbClr val="000000"/>
                </a:solidFill>
              </a:rPr>
              <a:t> – 54271.69</a:t>
            </a:r>
          </a:p>
          <a:p>
            <a:r>
              <a:rPr lang="ru" b="1" dirty="0">
                <a:solidFill>
                  <a:schemeClr val="dk1"/>
                </a:solidFill>
              </a:rPr>
              <a:t>🔵 </a:t>
            </a:r>
            <a:r>
              <a:rPr lang="en" b="1" dirty="0">
                <a:solidFill>
                  <a:schemeClr val="dk1"/>
                </a:solidFill>
              </a:rPr>
              <a:t>MAE</a:t>
            </a:r>
            <a:r>
              <a:rPr lang="ru-RU" b="1" dirty="0">
                <a:solidFill>
                  <a:schemeClr val="dk1"/>
                </a:solidFill>
              </a:rPr>
              <a:t> </a:t>
            </a:r>
            <a:r>
              <a:rPr lang="ru-RU" b="1" dirty="0">
                <a:solidFill>
                  <a:srgbClr val="000000"/>
                </a:solidFill>
              </a:rPr>
              <a:t>–</a:t>
            </a:r>
            <a:r>
              <a:rPr lang="ru-RU" b="1" dirty="0">
                <a:solidFill>
                  <a:schemeClr val="dk1"/>
                </a:solidFill>
              </a:rPr>
              <a:t> 29581.659</a:t>
            </a:r>
            <a:endParaRPr lang="en" sz="1800" dirty="0">
              <a:solidFill>
                <a:schemeClr val="dk2"/>
              </a:solidFill>
            </a:endParaRPr>
          </a:p>
          <a:p>
            <a:r>
              <a:rPr lang="ru" b="1" dirty="0">
                <a:solidFill>
                  <a:srgbClr val="000000"/>
                </a:solidFill>
              </a:rPr>
              <a:t>🟢 </a:t>
            </a:r>
            <a:r>
              <a:rPr lang="en" b="1" dirty="0">
                <a:solidFill>
                  <a:schemeClr val="dk1"/>
                </a:solidFill>
              </a:rPr>
              <a:t>R²</a:t>
            </a:r>
            <a:r>
              <a:rPr lang="ru-RU" b="1" dirty="0">
                <a:solidFill>
                  <a:schemeClr val="dk1"/>
                </a:solidFill>
              </a:rPr>
              <a:t> </a:t>
            </a:r>
            <a:r>
              <a:rPr lang="ru-RU" b="1" dirty="0">
                <a:solidFill>
                  <a:srgbClr val="000000"/>
                </a:solidFill>
              </a:rPr>
              <a:t>– 0.481</a:t>
            </a:r>
            <a:r>
              <a:rPr lang="en-US" b="1" dirty="0">
                <a:solidFill>
                  <a:srgbClr val="000000"/>
                </a:solidFill>
              </a:rPr>
              <a:t>8</a:t>
            </a:r>
            <a:endParaRPr lang="en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ru" b="1" dirty="0">
                <a:solidFill>
                  <a:srgbClr val="000000"/>
                </a:solidFill>
              </a:rPr>
              <a:t>🟠 </a:t>
            </a:r>
            <a:r>
              <a:rPr lang="en" b="1" dirty="0">
                <a:solidFill>
                  <a:srgbClr val="000000"/>
                </a:solidFill>
              </a:rPr>
              <a:t>SMAPE</a:t>
            </a:r>
            <a:r>
              <a:rPr lang="ru-RU" b="1" dirty="0">
                <a:solidFill>
                  <a:srgbClr val="000000"/>
                </a:solidFill>
              </a:rPr>
              <a:t> – 33.25%</a:t>
            </a:r>
            <a:endParaRPr lang="en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ru" b="1" dirty="0">
                <a:solidFill>
                  <a:srgbClr val="000000"/>
                </a:solidFill>
              </a:rPr>
              <a:t>🔴 </a:t>
            </a:r>
            <a:r>
              <a:rPr lang="en" b="1" dirty="0" err="1">
                <a:solidFill>
                  <a:srgbClr val="000000"/>
                </a:solidFill>
              </a:rPr>
              <a:t>MedAE</a:t>
            </a:r>
            <a:r>
              <a:rPr lang="ru-RU" b="1" dirty="0">
                <a:solidFill>
                  <a:srgbClr val="000000"/>
                </a:solidFill>
              </a:rPr>
              <a:t> – 21173.34</a:t>
            </a:r>
            <a:r>
              <a:rPr lang="en-US" b="1" dirty="0">
                <a:solidFill>
                  <a:srgbClr val="000000"/>
                </a:solidFill>
              </a:rPr>
              <a:t>2</a:t>
            </a:r>
            <a:endParaRPr lang="en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F34E2F-493D-B7B7-9483-92637361382D}"/>
              </a:ext>
            </a:extLst>
          </p:cNvPr>
          <p:cNvSpPr txBox="1"/>
          <p:nvPr/>
        </p:nvSpPr>
        <p:spPr>
          <a:xfrm>
            <a:off x="100370" y="3558081"/>
            <a:ext cx="23231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b="1" dirty="0">
                <a:solidFill>
                  <a:srgbClr val="000000"/>
                </a:solidFill>
              </a:rPr>
              <a:t>🔵 </a:t>
            </a:r>
            <a:r>
              <a:rPr lang="en" b="1" dirty="0">
                <a:solidFill>
                  <a:srgbClr val="000000"/>
                </a:solidFill>
              </a:rPr>
              <a:t>RMSE</a:t>
            </a:r>
            <a:r>
              <a:rPr lang="ru-RU" b="1" dirty="0">
                <a:solidFill>
                  <a:srgbClr val="000000"/>
                </a:solidFill>
              </a:rPr>
              <a:t> – 44484.304</a:t>
            </a:r>
          </a:p>
          <a:p>
            <a:r>
              <a:rPr lang="ru" b="1" dirty="0">
                <a:solidFill>
                  <a:schemeClr val="dk1"/>
                </a:solidFill>
              </a:rPr>
              <a:t>🔵 </a:t>
            </a:r>
            <a:r>
              <a:rPr lang="en" b="1" dirty="0">
                <a:solidFill>
                  <a:schemeClr val="dk1"/>
                </a:solidFill>
              </a:rPr>
              <a:t>MAE</a:t>
            </a:r>
            <a:r>
              <a:rPr lang="ru-RU" b="1" dirty="0">
                <a:solidFill>
                  <a:schemeClr val="dk1"/>
                </a:solidFill>
              </a:rPr>
              <a:t> </a:t>
            </a:r>
            <a:r>
              <a:rPr lang="ru-RU" b="1" dirty="0">
                <a:solidFill>
                  <a:srgbClr val="000000"/>
                </a:solidFill>
              </a:rPr>
              <a:t>–</a:t>
            </a:r>
            <a:r>
              <a:rPr lang="ru-RU" b="1" dirty="0">
                <a:solidFill>
                  <a:schemeClr val="dk1"/>
                </a:solidFill>
              </a:rPr>
              <a:t> 21484.424</a:t>
            </a:r>
            <a:endParaRPr lang="en" sz="1800" dirty="0">
              <a:solidFill>
                <a:schemeClr val="dk2"/>
              </a:solidFill>
            </a:endParaRPr>
          </a:p>
          <a:p>
            <a:r>
              <a:rPr lang="ru" b="1" dirty="0">
                <a:solidFill>
                  <a:srgbClr val="000000"/>
                </a:solidFill>
              </a:rPr>
              <a:t>🟢 </a:t>
            </a:r>
            <a:r>
              <a:rPr lang="en" b="1" dirty="0">
                <a:solidFill>
                  <a:schemeClr val="dk1"/>
                </a:solidFill>
              </a:rPr>
              <a:t>R²</a:t>
            </a:r>
            <a:r>
              <a:rPr lang="ru-RU" b="1" dirty="0">
                <a:solidFill>
                  <a:schemeClr val="dk1"/>
                </a:solidFill>
              </a:rPr>
              <a:t> </a:t>
            </a:r>
            <a:r>
              <a:rPr lang="ru-RU" b="1" dirty="0">
                <a:solidFill>
                  <a:srgbClr val="000000"/>
                </a:solidFill>
              </a:rPr>
              <a:t>– 0.6218</a:t>
            </a:r>
            <a:endParaRPr lang="en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ru" b="1" dirty="0">
                <a:solidFill>
                  <a:srgbClr val="000000"/>
                </a:solidFill>
              </a:rPr>
              <a:t>🟠 </a:t>
            </a:r>
            <a:r>
              <a:rPr lang="en" b="1" dirty="0">
                <a:solidFill>
                  <a:srgbClr val="000000"/>
                </a:solidFill>
              </a:rPr>
              <a:t>SMAPE</a:t>
            </a:r>
            <a:r>
              <a:rPr lang="ru-RU" b="1" dirty="0">
                <a:solidFill>
                  <a:srgbClr val="000000"/>
                </a:solidFill>
              </a:rPr>
              <a:t> – 24.32%</a:t>
            </a:r>
            <a:endParaRPr lang="en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ru" b="1" dirty="0">
                <a:solidFill>
                  <a:srgbClr val="000000"/>
                </a:solidFill>
              </a:rPr>
              <a:t>🔴 </a:t>
            </a:r>
            <a:r>
              <a:rPr lang="en" b="1" dirty="0" err="1">
                <a:solidFill>
                  <a:srgbClr val="000000"/>
                </a:solidFill>
              </a:rPr>
              <a:t>MedAE</a:t>
            </a:r>
            <a:r>
              <a:rPr lang="ru-RU" b="1" dirty="0">
                <a:solidFill>
                  <a:srgbClr val="000000"/>
                </a:solidFill>
              </a:rPr>
              <a:t> – </a:t>
            </a:r>
            <a:r>
              <a:rPr lang="ru-RU" b="1" i="0" dirty="0">
                <a:solidFill>
                  <a:schemeClr val="tx1"/>
                </a:solidFill>
                <a:effectLst/>
                <a:latin typeface="+mj-lt"/>
              </a:rPr>
              <a:t>12514.5</a:t>
            </a:r>
            <a:endParaRPr lang="en" b="1" dirty="0">
              <a:solidFill>
                <a:schemeClr val="tx1"/>
              </a:solidFill>
              <a:highlight>
                <a:srgbClr val="FFFFFF"/>
              </a:highlight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8844B1AB-A322-1F55-1433-893D202DC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>
            <a:extLst>
              <a:ext uri="{FF2B5EF4-FFF2-40B4-BE49-F238E27FC236}">
                <a16:creationId xmlns:a16="http://schemas.microsoft.com/office/drawing/2014/main" id="{7CD88895-B42C-6F46-5B5E-B57F822CD4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500"/>
              <a:t>Улучшение бейзлайна</a:t>
            </a:r>
            <a:endParaRPr sz="2500"/>
          </a:p>
        </p:txBody>
      </p:sp>
      <p:pic>
        <p:nvPicPr>
          <p:cNvPr id="106" name="Google Shape;106;p19">
            <a:extLst>
              <a:ext uri="{FF2B5EF4-FFF2-40B4-BE49-F238E27FC236}">
                <a16:creationId xmlns:a16="http://schemas.microsoft.com/office/drawing/2014/main" id="{E3F7D2E9-0991-7500-6BB7-151E02D46C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49" y="0"/>
            <a:ext cx="4782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403C3C-1194-5347-EFA1-AB4329C6D90B}"/>
              </a:ext>
            </a:extLst>
          </p:cNvPr>
          <p:cNvSpPr txBox="1"/>
          <p:nvPr/>
        </p:nvSpPr>
        <p:spPr>
          <a:xfrm>
            <a:off x="100370" y="886999"/>
            <a:ext cx="21932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AdaBoost</a:t>
            </a:r>
            <a:endParaRPr lang="ru-R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394C3-877A-CE6E-500D-091618B9636E}"/>
              </a:ext>
            </a:extLst>
          </p:cNvPr>
          <p:cNvSpPr txBox="1"/>
          <p:nvPr/>
        </p:nvSpPr>
        <p:spPr>
          <a:xfrm>
            <a:off x="3545752" y="886999"/>
            <a:ext cx="1705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/>
              <a:t>XGBoost</a:t>
            </a:r>
            <a:endParaRPr lang="ru-R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8C5D4-9AD5-87C5-5388-38CAE012C48D}"/>
              </a:ext>
            </a:extLst>
          </p:cNvPr>
          <p:cNvSpPr txBox="1"/>
          <p:nvPr/>
        </p:nvSpPr>
        <p:spPr>
          <a:xfrm>
            <a:off x="3545752" y="2859527"/>
            <a:ext cx="2353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Вывод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922B6-8B67-5D12-4AC8-D3E2A705CEEC}"/>
              </a:ext>
            </a:extLst>
          </p:cNvPr>
          <p:cNvSpPr txBox="1"/>
          <p:nvPr/>
        </p:nvSpPr>
        <p:spPr>
          <a:xfrm>
            <a:off x="100370" y="2859528"/>
            <a:ext cx="10698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/>
              <a:t>LightGBM</a:t>
            </a:r>
            <a:endParaRPr lang="ru-RU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1FDB7C-5CB1-C787-B487-289DABE5D2AF}"/>
              </a:ext>
            </a:extLst>
          </p:cNvPr>
          <p:cNvSpPr txBox="1"/>
          <p:nvPr/>
        </p:nvSpPr>
        <p:spPr>
          <a:xfrm>
            <a:off x="100370" y="1299202"/>
            <a:ext cx="23231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b="1" dirty="0">
                <a:solidFill>
                  <a:srgbClr val="000000"/>
                </a:solidFill>
              </a:rPr>
              <a:t>🔵 </a:t>
            </a:r>
            <a:r>
              <a:rPr lang="en" b="1" dirty="0">
                <a:solidFill>
                  <a:srgbClr val="000000"/>
                </a:solidFill>
              </a:rPr>
              <a:t>RMSE</a:t>
            </a:r>
            <a:r>
              <a:rPr lang="ru-RU" b="1" dirty="0">
                <a:solidFill>
                  <a:srgbClr val="000000"/>
                </a:solidFill>
              </a:rPr>
              <a:t> – 52624.32</a:t>
            </a:r>
            <a:r>
              <a:rPr lang="en-US" b="1" dirty="0">
                <a:solidFill>
                  <a:srgbClr val="000000"/>
                </a:solidFill>
              </a:rPr>
              <a:t>3</a:t>
            </a:r>
            <a:endParaRPr lang="ru-RU" b="1" dirty="0">
              <a:solidFill>
                <a:srgbClr val="000000"/>
              </a:solidFill>
            </a:endParaRPr>
          </a:p>
          <a:p>
            <a:r>
              <a:rPr lang="ru" b="1" dirty="0">
                <a:solidFill>
                  <a:schemeClr val="dk1"/>
                </a:solidFill>
              </a:rPr>
              <a:t>🔵 </a:t>
            </a:r>
            <a:r>
              <a:rPr lang="en" b="1" dirty="0">
                <a:solidFill>
                  <a:schemeClr val="dk1"/>
                </a:solidFill>
              </a:rPr>
              <a:t>MAE</a:t>
            </a:r>
            <a:r>
              <a:rPr lang="ru-RU" b="1" dirty="0">
                <a:solidFill>
                  <a:schemeClr val="dk1"/>
                </a:solidFill>
              </a:rPr>
              <a:t> </a:t>
            </a:r>
            <a:r>
              <a:rPr lang="ru-RU" b="1" dirty="0">
                <a:solidFill>
                  <a:srgbClr val="000000"/>
                </a:solidFill>
              </a:rPr>
              <a:t>–</a:t>
            </a:r>
            <a:r>
              <a:rPr lang="ru-RU" b="1" dirty="0">
                <a:solidFill>
                  <a:schemeClr val="dk1"/>
                </a:solidFill>
              </a:rPr>
              <a:t> 31336.274</a:t>
            </a:r>
            <a:endParaRPr lang="en" sz="1800" b="1" dirty="0">
              <a:solidFill>
                <a:schemeClr val="dk2"/>
              </a:solidFill>
            </a:endParaRPr>
          </a:p>
          <a:p>
            <a:r>
              <a:rPr lang="ru" b="1" dirty="0">
                <a:solidFill>
                  <a:srgbClr val="000000"/>
                </a:solidFill>
              </a:rPr>
              <a:t>🟢 </a:t>
            </a:r>
            <a:r>
              <a:rPr lang="en" b="1" dirty="0">
                <a:solidFill>
                  <a:schemeClr val="dk1"/>
                </a:solidFill>
              </a:rPr>
              <a:t>R²</a:t>
            </a:r>
            <a:r>
              <a:rPr lang="ru-RU" b="1" dirty="0">
                <a:solidFill>
                  <a:schemeClr val="dk1"/>
                </a:solidFill>
              </a:rPr>
              <a:t> </a:t>
            </a:r>
            <a:r>
              <a:rPr lang="ru-RU" b="1" dirty="0">
                <a:solidFill>
                  <a:srgbClr val="000000"/>
                </a:solidFill>
              </a:rPr>
              <a:t>– 0.470</a:t>
            </a:r>
            <a:r>
              <a:rPr lang="en-US" b="1" dirty="0">
                <a:solidFill>
                  <a:srgbClr val="000000"/>
                </a:solidFill>
              </a:rPr>
              <a:t>7</a:t>
            </a:r>
            <a:endParaRPr lang="en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ru" b="1" dirty="0">
                <a:solidFill>
                  <a:srgbClr val="000000"/>
                </a:solidFill>
              </a:rPr>
              <a:t>🟠 </a:t>
            </a:r>
            <a:r>
              <a:rPr lang="en" b="1" dirty="0">
                <a:solidFill>
                  <a:srgbClr val="000000"/>
                </a:solidFill>
              </a:rPr>
              <a:t>SMAPE</a:t>
            </a:r>
            <a:r>
              <a:rPr lang="ru-RU" b="1" dirty="0">
                <a:solidFill>
                  <a:srgbClr val="000000"/>
                </a:solidFill>
              </a:rPr>
              <a:t> – 35.46%</a:t>
            </a:r>
            <a:endParaRPr lang="en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ru" b="1" dirty="0">
                <a:solidFill>
                  <a:srgbClr val="000000"/>
                </a:solidFill>
              </a:rPr>
              <a:t>🔴 </a:t>
            </a:r>
            <a:r>
              <a:rPr lang="en" b="1" dirty="0" err="1">
                <a:solidFill>
                  <a:srgbClr val="000000"/>
                </a:solidFill>
              </a:rPr>
              <a:t>MedAE</a:t>
            </a:r>
            <a:r>
              <a:rPr lang="ru-RU" b="1" dirty="0">
                <a:solidFill>
                  <a:srgbClr val="000000"/>
                </a:solidFill>
              </a:rPr>
              <a:t> – 22492.852</a:t>
            </a:r>
            <a:endParaRPr lang="en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B699F4-0A60-741C-F984-74DC408CABD2}"/>
              </a:ext>
            </a:extLst>
          </p:cNvPr>
          <p:cNvSpPr txBox="1"/>
          <p:nvPr/>
        </p:nvSpPr>
        <p:spPr>
          <a:xfrm>
            <a:off x="3545752" y="1299201"/>
            <a:ext cx="23231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b="1" dirty="0">
                <a:solidFill>
                  <a:srgbClr val="000000"/>
                </a:solidFill>
              </a:rPr>
              <a:t>🔵 </a:t>
            </a:r>
            <a:r>
              <a:rPr lang="en" b="1" dirty="0">
                <a:solidFill>
                  <a:srgbClr val="000000"/>
                </a:solidFill>
              </a:rPr>
              <a:t>RMSE</a:t>
            </a:r>
            <a:r>
              <a:rPr lang="ru-RU" b="1" dirty="0">
                <a:solidFill>
                  <a:srgbClr val="000000"/>
                </a:solidFill>
              </a:rPr>
              <a:t> – 55360.58</a:t>
            </a:r>
            <a:r>
              <a:rPr lang="en-US" b="1" dirty="0">
                <a:solidFill>
                  <a:srgbClr val="000000"/>
                </a:solidFill>
              </a:rPr>
              <a:t>8</a:t>
            </a:r>
            <a:endParaRPr lang="ru-RU" b="1" dirty="0">
              <a:solidFill>
                <a:srgbClr val="000000"/>
              </a:solidFill>
            </a:endParaRPr>
          </a:p>
          <a:p>
            <a:r>
              <a:rPr lang="ru" b="1" dirty="0">
                <a:solidFill>
                  <a:schemeClr val="dk1"/>
                </a:solidFill>
              </a:rPr>
              <a:t>🔵 </a:t>
            </a:r>
            <a:r>
              <a:rPr lang="en" b="1" dirty="0">
                <a:solidFill>
                  <a:schemeClr val="dk1"/>
                </a:solidFill>
              </a:rPr>
              <a:t>MAE</a:t>
            </a:r>
            <a:r>
              <a:rPr lang="ru-RU" b="1" dirty="0">
                <a:solidFill>
                  <a:schemeClr val="dk1"/>
                </a:solidFill>
              </a:rPr>
              <a:t> </a:t>
            </a:r>
            <a:r>
              <a:rPr lang="ru-RU" b="1" dirty="0">
                <a:solidFill>
                  <a:srgbClr val="000000"/>
                </a:solidFill>
              </a:rPr>
              <a:t>–</a:t>
            </a:r>
            <a:r>
              <a:rPr lang="ru-RU" b="1" dirty="0">
                <a:solidFill>
                  <a:schemeClr val="dk1"/>
                </a:solidFill>
              </a:rPr>
              <a:t> 30357.436</a:t>
            </a:r>
            <a:endParaRPr lang="en" sz="1800" dirty="0">
              <a:solidFill>
                <a:schemeClr val="dk2"/>
              </a:solidFill>
            </a:endParaRPr>
          </a:p>
          <a:p>
            <a:r>
              <a:rPr lang="ru" b="1" dirty="0">
                <a:solidFill>
                  <a:srgbClr val="000000"/>
                </a:solidFill>
              </a:rPr>
              <a:t>🟢 </a:t>
            </a:r>
            <a:r>
              <a:rPr lang="en" b="1" dirty="0">
                <a:solidFill>
                  <a:schemeClr val="dk1"/>
                </a:solidFill>
              </a:rPr>
              <a:t>R²</a:t>
            </a:r>
            <a:r>
              <a:rPr lang="ru-RU" b="1" dirty="0">
                <a:solidFill>
                  <a:schemeClr val="dk1"/>
                </a:solidFill>
              </a:rPr>
              <a:t> </a:t>
            </a:r>
            <a:r>
              <a:rPr lang="ru-RU" b="1" dirty="0">
                <a:solidFill>
                  <a:srgbClr val="000000"/>
                </a:solidFill>
              </a:rPr>
              <a:t>– 0.460</a:t>
            </a:r>
            <a:r>
              <a:rPr lang="en-US" b="1" dirty="0">
                <a:solidFill>
                  <a:srgbClr val="000000"/>
                </a:solidFill>
              </a:rPr>
              <a:t>8</a:t>
            </a:r>
            <a:endParaRPr lang="en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ru" b="1" dirty="0">
                <a:solidFill>
                  <a:srgbClr val="000000"/>
                </a:solidFill>
              </a:rPr>
              <a:t>🟠 </a:t>
            </a:r>
            <a:r>
              <a:rPr lang="en" b="1" dirty="0">
                <a:solidFill>
                  <a:srgbClr val="000000"/>
                </a:solidFill>
              </a:rPr>
              <a:t>SMAPE</a:t>
            </a:r>
            <a:r>
              <a:rPr lang="ru-RU" b="1" dirty="0">
                <a:solidFill>
                  <a:srgbClr val="000000"/>
                </a:solidFill>
              </a:rPr>
              <a:t> – 34.26%</a:t>
            </a:r>
            <a:endParaRPr lang="en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ru" b="1" dirty="0">
                <a:solidFill>
                  <a:srgbClr val="000000"/>
                </a:solidFill>
              </a:rPr>
              <a:t>🔴 </a:t>
            </a:r>
            <a:r>
              <a:rPr lang="en" b="1" dirty="0" err="1">
                <a:solidFill>
                  <a:srgbClr val="000000"/>
                </a:solidFill>
              </a:rPr>
              <a:t>MedAE</a:t>
            </a:r>
            <a:r>
              <a:rPr lang="ru-RU" b="1" dirty="0">
                <a:solidFill>
                  <a:srgbClr val="000000"/>
                </a:solidFill>
              </a:rPr>
              <a:t> – 21872.023</a:t>
            </a:r>
            <a:endParaRPr lang="en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CF538C-CEE0-F8A8-A11C-535C645B78F2}"/>
              </a:ext>
            </a:extLst>
          </p:cNvPr>
          <p:cNvSpPr txBox="1"/>
          <p:nvPr/>
        </p:nvSpPr>
        <p:spPr>
          <a:xfrm>
            <a:off x="100370" y="3276727"/>
            <a:ext cx="23231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b="1" dirty="0">
                <a:solidFill>
                  <a:srgbClr val="000000"/>
                </a:solidFill>
              </a:rPr>
              <a:t>🔵 </a:t>
            </a:r>
            <a:r>
              <a:rPr lang="en" b="1" dirty="0">
                <a:solidFill>
                  <a:srgbClr val="000000"/>
                </a:solidFill>
              </a:rPr>
              <a:t>RMSE</a:t>
            </a:r>
            <a:r>
              <a:rPr lang="ru-RU" b="1" dirty="0">
                <a:solidFill>
                  <a:srgbClr val="000000"/>
                </a:solidFill>
              </a:rPr>
              <a:t> – 53473.192</a:t>
            </a:r>
          </a:p>
          <a:p>
            <a:r>
              <a:rPr lang="ru" b="1" dirty="0">
                <a:solidFill>
                  <a:schemeClr val="dk1"/>
                </a:solidFill>
              </a:rPr>
              <a:t>🔵 </a:t>
            </a:r>
            <a:r>
              <a:rPr lang="en" b="1" dirty="0">
                <a:solidFill>
                  <a:schemeClr val="dk1"/>
                </a:solidFill>
              </a:rPr>
              <a:t>MAE</a:t>
            </a:r>
            <a:r>
              <a:rPr lang="ru-RU" b="1" dirty="0">
                <a:solidFill>
                  <a:schemeClr val="dk1"/>
                </a:solidFill>
              </a:rPr>
              <a:t> </a:t>
            </a:r>
            <a:r>
              <a:rPr lang="ru-RU" b="1" dirty="0">
                <a:solidFill>
                  <a:srgbClr val="000000"/>
                </a:solidFill>
              </a:rPr>
              <a:t>–</a:t>
            </a:r>
            <a:r>
              <a:rPr lang="ru-RU" b="1" dirty="0">
                <a:solidFill>
                  <a:schemeClr val="dk1"/>
                </a:solidFill>
              </a:rPr>
              <a:t> 26745.59</a:t>
            </a:r>
            <a:r>
              <a:rPr lang="en-US" b="1" dirty="0">
                <a:solidFill>
                  <a:schemeClr val="dk1"/>
                </a:solidFill>
              </a:rPr>
              <a:t>3</a:t>
            </a:r>
            <a:endParaRPr lang="en" sz="1800" dirty="0">
              <a:solidFill>
                <a:schemeClr val="dk2"/>
              </a:solidFill>
            </a:endParaRPr>
          </a:p>
          <a:p>
            <a:r>
              <a:rPr lang="ru" b="1" dirty="0">
                <a:solidFill>
                  <a:srgbClr val="000000"/>
                </a:solidFill>
              </a:rPr>
              <a:t>🟢 </a:t>
            </a:r>
            <a:r>
              <a:rPr lang="en" b="1" dirty="0">
                <a:solidFill>
                  <a:schemeClr val="dk1"/>
                </a:solidFill>
              </a:rPr>
              <a:t>R²</a:t>
            </a:r>
            <a:r>
              <a:rPr lang="ru-RU" b="1" dirty="0">
                <a:solidFill>
                  <a:schemeClr val="dk1"/>
                </a:solidFill>
              </a:rPr>
              <a:t> </a:t>
            </a:r>
            <a:r>
              <a:rPr lang="ru-RU" b="1" dirty="0">
                <a:solidFill>
                  <a:srgbClr val="000000"/>
                </a:solidFill>
              </a:rPr>
              <a:t>– 0.4969</a:t>
            </a:r>
            <a:endParaRPr lang="en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ru" b="1" dirty="0">
                <a:solidFill>
                  <a:srgbClr val="000000"/>
                </a:solidFill>
              </a:rPr>
              <a:t>🟠 </a:t>
            </a:r>
            <a:r>
              <a:rPr lang="en" b="1" dirty="0">
                <a:solidFill>
                  <a:srgbClr val="000000"/>
                </a:solidFill>
              </a:rPr>
              <a:t>SMAPE</a:t>
            </a:r>
            <a:r>
              <a:rPr lang="ru-RU" b="1" dirty="0">
                <a:solidFill>
                  <a:srgbClr val="000000"/>
                </a:solidFill>
              </a:rPr>
              <a:t> – 29.52%</a:t>
            </a:r>
            <a:endParaRPr lang="en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ru" b="1" dirty="0">
                <a:solidFill>
                  <a:srgbClr val="000000"/>
                </a:solidFill>
              </a:rPr>
              <a:t>🔴 </a:t>
            </a:r>
            <a:r>
              <a:rPr lang="en" b="1" dirty="0" err="1">
                <a:solidFill>
                  <a:srgbClr val="000000"/>
                </a:solidFill>
              </a:rPr>
              <a:t>MedAE</a:t>
            </a:r>
            <a:r>
              <a:rPr lang="ru-RU" b="1" dirty="0">
                <a:solidFill>
                  <a:srgbClr val="000000"/>
                </a:solidFill>
              </a:rPr>
              <a:t> – 17557.4</a:t>
            </a:r>
            <a:endParaRPr lang="en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44DF9-7A80-C2BE-6217-47B6B9B9788A}"/>
              </a:ext>
            </a:extLst>
          </p:cNvPr>
          <p:cNvSpPr txBox="1"/>
          <p:nvPr/>
        </p:nvSpPr>
        <p:spPr>
          <a:xfrm>
            <a:off x="3545752" y="3276727"/>
            <a:ext cx="5239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посмотреть на результаты всех моделей то можно сделать вывод, что лучшей моделью можно, смело, считать</a:t>
            </a:r>
            <a:r>
              <a:rPr lang="en-US" dirty="0"/>
              <a:t> </a:t>
            </a:r>
            <a:r>
              <a:rPr lang="ru" sz="1400" b="1" dirty="0"/>
              <a:t>RandomForestRegressor</a:t>
            </a:r>
            <a:r>
              <a:rPr lang="ru-RU" sz="1400" dirty="0"/>
              <a:t>.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831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DA80A15A-1740-C5E7-FFCD-3F704C315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>
            <a:extLst>
              <a:ext uri="{FF2B5EF4-FFF2-40B4-BE49-F238E27FC236}">
                <a16:creationId xmlns:a16="http://schemas.microsoft.com/office/drawing/2014/main" id="{B4AD2AB9-1E46-38EB-38F4-DD4CF21841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500"/>
              <a:t>Улучшение бейзлайна</a:t>
            </a:r>
            <a:endParaRPr sz="2500"/>
          </a:p>
        </p:txBody>
      </p:sp>
      <p:pic>
        <p:nvPicPr>
          <p:cNvPr id="106" name="Google Shape;106;p19">
            <a:extLst>
              <a:ext uri="{FF2B5EF4-FFF2-40B4-BE49-F238E27FC236}">
                <a16:creationId xmlns:a16="http://schemas.microsoft.com/office/drawing/2014/main" id="{3AD88601-935D-9835-DDC0-64AD6C404A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49" y="0"/>
            <a:ext cx="4782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1184E-17F8-8077-B7C7-8AAEF114BF17}"/>
              </a:ext>
            </a:extLst>
          </p:cNvPr>
          <p:cNvSpPr txBox="1"/>
          <p:nvPr/>
        </p:nvSpPr>
        <p:spPr>
          <a:xfrm>
            <a:off x="48200" y="572700"/>
            <a:ext cx="57903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Новые признаки: 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 err="1"/>
              <a:t>snippet_requirement_length</a:t>
            </a:r>
            <a:r>
              <a:rPr lang="en" dirty="0"/>
              <a:t> — </a:t>
            </a:r>
            <a:r>
              <a:rPr lang="ru-RU" dirty="0"/>
              <a:t>длина описания требований.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 err="1"/>
              <a:t>employer_quality</a:t>
            </a:r>
            <a:r>
              <a:rPr lang="en" dirty="0"/>
              <a:t> — </a:t>
            </a:r>
            <a:r>
              <a:rPr lang="ru-RU" dirty="0"/>
              <a:t>показатель качества работодателя.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selectivity — </a:t>
            </a:r>
            <a:r>
              <a:rPr lang="ru-RU" dirty="0"/>
              <a:t>показатель избирательности работодателя.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Seniority Level (</a:t>
            </a:r>
            <a:r>
              <a:rPr lang="ru-RU" dirty="0"/>
              <a:t>Уровень квалификации).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 err="1"/>
              <a:t>is_central_metro</a:t>
            </a:r>
            <a:r>
              <a:rPr lang="ru-RU" dirty="0"/>
              <a:t> - находится ли станция метро в центре города.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17AB4-9EB9-4150-0D7F-01CC691133FB}"/>
              </a:ext>
            </a:extLst>
          </p:cNvPr>
          <p:cNvSpPr txBox="1"/>
          <p:nvPr/>
        </p:nvSpPr>
        <p:spPr>
          <a:xfrm>
            <a:off x="48200" y="1957695"/>
            <a:ext cx="2290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Снижение размерности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13BDB8EB-2721-2799-D101-683008FB1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754928"/>
              </p:ext>
            </p:extLst>
          </p:nvPr>
        </p:nvGraphicFramePr>
        <p:xfrm>
          <a:off x="142807" y="2325774"/>
          <a:ext cx="5867934" cy="2199640"/>
        </p:xfrm>
        <a:graphic>
          <a:graphicData uri="http://schemas.openxmlformats.org/drawingml/2006/table">
            <a:tbl>
              <a:tblPr firstRow="1" bandRow="1">
                <a:tableStyleId>{D051E6B7-332D-4CB5-B0B2-498D251D0852}</a:tableStyleId>
              </a:tblPr>
              <a:tblGrid>
                <a:gridCol w="580491">
                  <a:extLst>
                    <a:ext uri="{9D8B030D-6E8A-4147-A177-3AD203B41FA5}">
                      <a16:colId xmlns:a16="http://schemas.microsoft.com/office/drawing/2014/main" val="3446724547"/>
                    </a:ext>
                  </a:extLst>
                </a:gridCol>
                <a:gridCol w="890434">
                  <a:extLst>
                    <a:ext uri="{9D8B030D-6E8A-4147-A177-3AD203B41FA5}">
                      <a16:colId xmlns:a16="http://schemas.microsoft.com/office/drawing/2014/main" val="4214374903"/>
                    </a:ext>
                  </a:extLst>
                </a:gridCol>
                <a:gridCol w="4397009">
                  <a:extLst>
                    <a:ext uri="{9D8B030D-6E8A-4147-A177-3AD203B41FA5}">
                      <a16:colId xmlns:a16="http://schemas.microsoft.com/office/drawing/2014/main" val="17021038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N</a:t>
                      </a:r>
                      <a:endParaRPr lang="ru-RU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dirty="0"/>
                        <a:t>Время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dirty="0"/>
                        <a:t>Результат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130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 </a:t>
                      </a:r>
                      <a:r>
                        <a:rPr lang="ru-RU" sz="1200" dirty="0"/>
                        <a:t>мин 17 сек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🔵 </a:t>
                      </a:r>
                      <a:r>
                        <a:rPr lang="en" sz="1200" b="1" dirty="0">
                          <a:solidFill>
                            <a:srgbClr val="000000"/>
                          </a:solidFill>
                        </a:rPr>
                        <a:t>RMSE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44484.304 </a:t>
                      </a:r>
                      <a:r>
                        <a:rPr lang="ru" sz="1200" b="1" dirty="0">
                          <a:solidFill>
                            <a:schemeClr val="dk1"/>
                          </a:solidFill>
                        </a:rPr>
                        <a:t>🔵 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</a:rPr>
                        <a:t>MAE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–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22287.332</a:t>
                      </a:r>
                      <a:endParaRPr lang="en" sz="1600" b="1" dirty="0">
                        <a:solidFill>
                          <a:schemeClr val="dk2"/>
                        </a:solidFill>
                      </a:endParaRPr>
                    </a:p>
                    <a:p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🟢 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</a:rPr>
                        <a:t>R²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– 0.4793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🟠 </a:t>
                      </a:r>
                      <a:r>
                        <a:rPr lang="en" sz="1200" b="1" dirty="0">
                          <a:solidFill>
                            <a:srgbClr val="000000"/>
                          </a:solidFill>
                        </a:rPr>
                        <a:t>SMAPE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25%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🔴 </a:t>
                      </a:r>
                      <a:r>
                        <a:rPr lang="en" sz="1200" b="1" dirty="0" err="1">
                          <a:solidFill>
                            <a:srgbClr val="000000"/>
                          </a:solidFill>
                        </a:rPr>
                        <a:t>MedAE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12941.199</a:t>
                      </a:r>
                      <a:endParaRPr lang="en" sz="1200" b="1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45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9 мин</a:t>
                      </a:r>
                    </a:p>
                    <a:p>
                      <a:r>
                        <a:rPr lang="ru-RU" sz="1200" dirty="0"/>
                        <a:t>8 сек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🔵 </a:t>
                      </a:r>
                      <a:r>
                        <a:rPr lang="en" sz="1200" b="1" dirty="0">
                          <a:solidFill>
                            <a:srgbClr val="000000"/>
                          </a:solidFill>
                        </a:rPr>
                        <a:t>RMSE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44846.4 </a:t>
                      </a:r>
                      <a:r>
                        <a:rPr lang="ru" sz="1200" b="1" dirty="0">
                          <a:solidFill>
                            <a:schemeClr val="dk1"/>
                          </a:solidFill>
                        </a:rPr>
                        <a:t>🔵 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</a:rPr>
                        <a:t>MAE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–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21712.37</a:t>
                      </a:r>
                      <a:endParaRPr lang="en" sz="1600" b="1" dirty="0">
                        <a:solidFill>
                          <a:schemeClr val="dk2"/>
                        </a:solidFill>
                      </a:endParaRPr>
                    </a:p>
                    <a:p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🟢 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</a:rPr>
                        <a:t>R²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– 0.6156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🟠 </a:t>
                      </a:r>
                      <a:r>
                        <a:rPr lang="en" sz="1200" b="1" dirty="0">
                          <a:solidFill>
                            <a:srgbClr val="000000"/>
                          </a:solidFill>
                        </a:rPr>
                        <a:t>SMAPE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24.57%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🔴 </a:t>
                      </a:r>
                      <a:r>
                        <a:rPr lang="en" sz="1200" b="1" dirty="0" err="1">
                          <a:solidFill>
                            <a:srgbClr val="000000"/>
                          </a:solidFill>
                        </a:rPr>
                        <a:t>MedAE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12686.5</a:t>
                      </a:r>
                      <a:endParaRPr lang="en" sz="1200" b="1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42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10 мин 8 сек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🔵 </a:t>
                      </a:r>
                      <a:r>
                        <a:rPr lang="en" sz="1200" b="1" dirty="0">
                          <a:solidFill>
                            <a:srgbClr val="000000"/>
                          </a:solidFill>
                        </a:rPr>
                        <a:t>RMSE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44679.432 </a:t>
                      </a:r>
                      <a:r>
                        <a:rPr lang="ru" sz="1200" b="1" dirty="0">
                          <a:solidFill>
                            <a:schemeClr val="dk1"/>
                          </a:solidFill>
                        </a:rPr>
                        <a:t>🔵 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</a:rPr>
                        <a:t>MAE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–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21522.357</a:t>
                      </a:r>
                      <a:endParaRPr lang="en" sz="1600" b="1" dirty="0">
                        <a:solidFill>
                          <a:schemeClr val="dk2"/>
                        </a:solidFill>
                      </a:endParaRPr>
                    </a:p>
                    <a:p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🟢 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</a:rPr>
                        <a:t>R²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– 0.6236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🟠 </a:t>
                      </a:r>
                      <a:r>
                        <a:rPr lang="en" sz="1200" b="1" dirty="0">
                          <a:solidFill>
                            <a:srgbClr val="000000"/>
                          </a:solidFill>
                        </a:rPr>
                        <a:t>SMAPE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24.37%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🔴 </a:t>
                      </a:r>
                      <a:r>
                        <a:rPr lang="en" sz="1200" b="1" dirty="0" err="1">
                          <a:solidFill>
                            <a:srgbClr val="000000"/>
                          </a:solidFill>
                        </a:rPr>
                        <a:t>MedAE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12560.01</a:t>
                      </a:r>
                      <a:endParaRPr lang="en" sz="1200" b="1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18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10 мин 22 сек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🔵 </a:t>
                      </a:r>
                      <a:r>
                        <a:rPr lang="en" sz="1200" b="1" dirty="0">
                          <a:solidFill>
                            <a:srgbClr val="000000"/>
                          </a:solidFill>
                        </a:rPr>
                        <a:t>RMSE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44375.096 </a:t>
                      </a:r>
                      <a:r>
                        <a:rPr lang="ru" sz="1200" b="1" dirty="0">
                          <a:solidFill>
                            <a:schemeClr val="dk1"/>
                          </a:solidFill>
                        </a:rPr>
                        <a:t>🔵 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</a:rPr>
                        <a:t>MAE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–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21542.446</a:t>
                      </a:r>
                      <a:endParaRPr lang="en" sz="1600" b="1" dirty="0">
                        <a:solidFill>
                          <a:schemeClr val="dk2"/>
                        </a:solidFill>
                      </a:endParaRPr>
                    </a:p>
                    <a:p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🟢 </a:t>
                      </a:r>
                      <a:r>
                        <a:rPr lang="en" sz="1200" b="1" dirty="0">
                          <a:solidFill>
                            <a:schemeClr val="dk1"/>
                          </a:solidFill>
                        </a:rPr>
                        <a:t>R²</a:t>
                      </a:r>
                      <a:r>
                        <a:rPr lang="ru-RU" sz="1200" b="1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– 0.6184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🟠 </a:t>
                      </a:r>
                      <a:r>
                        <a:rPr lang="en" sz="1200" b="1" dirty="0">
                          <a:solidFill>
                            <a:srgbClr val="000000"/>
                          </a:solidFill>
                        </a:rPr>
                        <a:t>SMAPE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24.39%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ru" sz="1200" b="1" dirty="0">
                          <a:solidFill>
                            <a:srgbClr val="000000"/>
                          </a:solidFill>
                        </a:rPr>
                        <a:t>🔴 </a:t>
                      </a:r>
                      <a:r>
                        <a:rPr lang="en" sz="1200" b="1" dirty="0" err="1">
                          <a:solidFill>
                            <a:srgbClr val="000000"/>
                          </a:solidFill>
                        </a:rPr>
                        <a:t>MedAE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</a:rPr>
                        <a:t> – 12582.5</a:t>
                      </a:r>
                      <a:endParaRPr lang="en" sz="1200" b="1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116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47461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1443</Words>
  <Application>Microsoft Macintosh PowerPoint</Application>
  <PresentationFormat>Экран (16:9)</PresentationFormat>
  <Paragraphs>199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8" baseType="lpstr">
      <vt:lpstr>Roboto</vt:lpstr>
      <vt:lpstr>Arial</vt:lpstr>
      <vt:lpstr>Simple Light</vt:lpstr>
      <vt:lpstr>Вакансии с портала HeadHunter</vt:lpstr>
      <vt:lpstr>Презентация PowerPoint</vt:lpstr>
      <vt:lpstr>Описание данных </vt:lpstr>
      <vt:lpstr>EDA</vt:lpstr>
      <vt:lpstr>Презентация PowerPoint</vt:lpstr>
      <vt:lpstr>Бейзлайн-модель</vt:lpstr>
      <vt:lpstr>Улучшение бейзлайна</vt:lpstr>
      <vt:lpstr>Улучшение бейзлайна</vt:lpstr>
      <vt:lpstr>Улучшение бейзлайна</vt:lpstr>
      <vt:lpstr>Улучшение бейзлайна с помощью DL</vt:lpstr>
      <vt:lpstr>Сервисная часть</vt:lpstr>
      <vt:lpstr>Распределение работы</vt:lpstr>
      <vt:lpstr>Дальнейшие планы</vt:lpstr>
      <vt:lpstr>Работа приложения</vt:lpstr>
      <vt:lpstr>Работа приложения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Александр Аладинский</cp:lastModifiedBy>
  <cp:revision>13</cp:revision>
  <dcterms:modified xsi:type="dcterms:W3CDTF">2025-06-13T09:14:16Z</dcterms:modified>
</cp:coreProperties>
</file>